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1"/>
  </p:notesMasterIdLst>
  <p:sldIdLst>
    <p:sldId id="509" r:id="rId2"/>
    <p:sldId id="512" r:id="rId3"/>
    <p:sldId id="505" r:id="rId4"/>
    <p:sldId id="506" r:id="rId5"/>
    <p:sldId id="551" r:id="rId6"/>
    <p:sldId id="553" r:id="rId7"/>
    <p:sldId id="554" r:id="rId8"/>
    <p:sldId id="517" r:id="rId9"/>
    <p:sldId id="556" r:id="rId10"/>
    <p:sldId id="558" r:id="rId11"/>
    <p:sldId id="563" r:id="rId12"/>
    <p:sldId id="566" r:id="rId13"/>
    <p:sldId id="560" r:id="rId14"/>
    <p:sldId id="528" r:id="rId15"/>
    <p:sldId id="562" r:id="rId16"/>
    <p:sldId id="522" r:id="rId17"/>
    <p:sldId id="543" r:id="rId18"/>
    <p:sldId id="567" r:id="rId19"/>
    <p:sldId id="51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12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07" autoAdjust="0"/>
    <p:restoredTop sz="93594" autoAdjust="0"/>
  </p:normalViewPr>
  <p:slideViewPr>
    <p:cSldViewPr snapToGrid="0">
      <p:cViewPr varScale="1">
        <p:scale>
          <a:sx n="108" d="100"/>
          <a:sy n="108" d="100"/>
        </p:scale>
        <p:origin x="600"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23CDA-1D6E-41AE-8156-C6FF1D2D3217}" type="datetimeFigureOut">
              <a:rPr lang="zh-TW" altLang="en-US" smtClean="0"/>
              <a:t>2019/8/23</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9FE90-734B-413F-A3BC-12E5F31F0E1D}" type="slidenum">
              <a:rPr lang="zh-TW" altLang="en-US" smtClean="0"/>
              <a:t>‹#›</a:t>
            </a:fld>
            <a:endParaRPr lang="zh-TW" altLang="en-US"/>
          </a:p>
        </p:txBody>
      </p:sp>
    </p:spTree>
    <p:extLst>
      <p:ext uri="{BB962C8B-B14F-4D97-AF65-F5344CB8AC3E}">
        <p14:creationId xmlns:p14="http://schemas.microsoft.com/office/powerpoint/2010/main" val="27222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19FE90-734B-413F-A3BC-12E5F31F0E1D}" type="slidenum">
              <a:rPr lang="zh-TW" altLang="en-US" smtClean="0"/>
              <a:t>2</a:t>
            </a:fld>
            <a:endParaRPr lang="zh-TW" altLang="en-US"/>
          </a:p>
        </p:txBody>
      </p:sp>
    </p:spTree>
    <p:extLst>
      <p:ext uri="{BB962C8B-B14F-4D97-AF65-F5344CB8AC3E}">
        <p14:creationId xmlns:p14="http://schemas.microsoft.com/office/powerpoint/2010/main" val="3788641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3</a:t>
            </a:fld>
            <a:endParaRPr lang="en-US"/>
          </a:p>
        </p:txBody>
      </p:sp>
    </p:spTree>
    <p:extLst>
      <p:ext uri="{BB962C8B-B14F-4D97-AF65-F5344CB8AC3E}">
        <p14:creationId xmlns:p14="http://schemas.microsoft.com/office/powerpoint/2010/main" val="2423526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jp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6.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slideMaster" Target="../slideMasters/slideMaster1.xml"/><Relationship Id="rId4" Type="http://schemas.openxmlformats.org/officeDocument/2006/relationships/tags" Target="../tags/tag3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9459FA-0BBD-4C23-967C-7DDC65B7AD38}"/>
              </a:ext>
            </a:extLst>
          </p:cNvPr>
          <p:cNvPicPr>
            <a:picLocks noChangeAspect="1"/>
          </p:cNvPicPr>
          <p:nvPr>
            <p:custDataLst>
              <p:tags r:id="rId1"/>
            </p:custDataLst>
          </p:nvPr>
        </p:nvPicPr>
        <p:blipFill>
          <a:blip r:embed="rId6"/>
          <a:stretch>
            <a:fillRect/>
          </a:stretch>
        </p:blipFill>
        <p:spPr>
          <a:xfrm>
            <a:off x="0" y="0"/>
            <a:ext cx="12192000" cy="6858000"/>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3"/>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4"/>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7BCB2-9D0A-499A-B2BE-A59EFA404956}"/>
              </a:ext>
            </a:extLst>
          </p:cNvPr>
          <p:cNvPicPr>
            <a:picLocks noChangeAspect="1"/>
          </p:cNvPicPr>
          <p:nvPr>
            <p:custDataLst>
              <p:tags r:id="rId1"/>
            </p:custDataLst>
          </p:nvPr>
        </p:nvPicPr>
        <p:blipFill>
          <a:blip r:embed="rId5"/>
          <a:stretch>
            <a:fillRect/>
          </a:stretch>
        </p:blipFill>
        <p:spPr>
          <a:xfrm>
            <a:off x="0" y="0"/>
            <a:ext cx="12192000" cy="6858000"/>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3"/>
            </p:custDataLst>
          </p:nvPr>
        </p:nvSpPr>
        <p:spPr>
          <a:xfrm>
            <a:off x="1360968" y="2558734"/>
            <a:ext cx="4363427" cy="923330"/>
          </a:xfrm>
          <a:prstGeom prst="rect">
            <a:avLst/>
          </a:prstGeom>
          <a:noFill/>
        </p:spPr>
        <p:txBody>
          <a:bodyPr wrap="square" rtlCol="0">
            <a:spAutoFit/>
          </a:bodyPr>
          <a:lstStyle/>
          <a:p>
            <a:r>
              <a:rPr lang="en-US" sz="5400" b="1" dirty="0"/>
              <a:t>Thank You</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4057EF-F0C7-4197-82D0-267908AF3CF8}"/>
              </a:ext>
            </a:extLst>
          </p:cNvPr>
          <p:cNvPicPr>
            <a:picLocks noChangeAspect="1"/>
          </p:cNvPicPr>
          <p:nvPr>
            <p:custDataLst>
              <p:tags r:id="rId1"/>
            </p:custDataLst>
          </p:nvPr>
        </p:nvPicPr>
        <p:blipFill>
          <a:blip r:embed="rId8"/>
          <a:stretch>
            <a:fillRect/>
          </a:stretch>
        </p:blipFill>
        <p:spPr>
          <a:xfrm>
            <a:off x="0" y="0"/>
            <a:ext cx="12192000" cy="6858000"/>
          </a:xfrm>
          <a:prstGeom prst="rect">
            <a:avLst/>
          </a:prstGeom>
        </p:spPr>
      </p:pic>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3"/>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4"/>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5"/>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6"/>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products with the features and functionality discussed in these materials. In any event, Synopsys’ products may be offered and purchased only pursuant to an authorized quote and purchase order or a mutually agreed upon written contract. </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5"/>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ltLang="zh-TW"/>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m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4"/>
          <a:stretch>
            <a:fillRect/>
          </a:stretch>
        </p:blipFill>
        <p:spPr bwMode="invGray">
          <a:xfrm>
            <a:off x="0" y="0"/>
            <a:ext cx="12192357" cy="1295438"/>
          </a:xfrm>
          <a:prstGeom prst="rect">
            <a:avLst/>
          </a:prstGeom>
        </p:spPr>
      </p:pic>
      <p:sp>
        <p:nvSpPr>
          <p:cNvPr id="2" name="Title 1"/>
          <p:cNvSpPr>
            <a:spLocks noGrp="1"/>
          </p:cNvSpPr>
          <p:nvPr>
            <p:ph type="title"/>
            <p:custDataLst>
              <p:tags r:id="rId2"/>
            </p:custDataLst>
          </p:nvPr>
        </p:nvSpPr>
        <p:spPr>
          <a:xfrm>
            <a:off x="609609" y="80011"/>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ltLang="zh-TW"/>
              <a:t>Click to edit Master title style</a:t>
            </a:r>
            <a:endParaRPr lang="en-US" dirty="0"/>
          </a:p>
        </p:txBody>
      </p:sp>
    </p:spTree>
    <p:extLst>
      <p:ext uri="{BB962C8B-B14F-4D97-AF65-F5344CB8AC3E}">
        <p14:creationId xmlns:p14="http://schemas.microsoft.com/office/powerpoint/2010/main" val="3900096607"/>
      </p:ext>
    </p:extLst>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20E43-B3EE-4B3C-8232-551DC61A70ED}"/>
              </a:ext>
            </a:extLst>
          </p:cNvPr>
          <p:cNvPicPr>
            <a:picLocks noChangeAspect="1"/>
          </p:cNvPicPr>
          <p:nvPr>
            <p:custDataLst>
              <p:tags r:id="rId1"/>
            </p:custDataLst>
          </p:nvPr>
        </p:nvPicPr>
        <p:blipFill>
          <a:blip r:embed="rId5"/>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Tree>
  </p:cSld>
  <p:clrMapOvr>
    <a:masterClrMapping/>
  </p:clrMapOvr>
  <p:extLst>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32" Type="http://schemas.openxmlformats.org/officeDocument/2006/relationships/tags" Target="../tags/tag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4.xml"/><Relationship Id="rId30"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4"/>
            </p:custDataLst>
          </p:nvPr>
        </p:nvSpPr>
        <p:spPr>
          <a:xfrm>
            <a:off x="609600" y="68574"/>
            <a:ext cx="11581896" cy="1143000"/>
          </a:xfrm>
          <a:prstGeom prst="rect">
            <a:avLst/>
          </a:prstGeom>
        </p:spPr>
        <p:txBody>
          <a:bodyPr vert="horz" lIns="91440" tIns="45720" rIns="91440" bIns="45720" rtlCol="0" anchor="ctr">
            <a:normAutofit/>
          </a:bodyPr>
          <a:lstStyle/>
          <a:p>
            <a:r>
              <a:rPr lang="en-US" altLang="zh-TW"/>
              <a:t>Click to edit Master title style</a:t>
            </a:r>
            <a:endParaRPr lang="en-US" dirty="0"/>
          </a:p>
        </p:txBody>
      </p:sp>
      <p:sp>
        <p:nvSpPr>
          <p:cNvPr id="3" name="Text Placeholder 2"/>
          <p:cNvSpPr>
            <a:spLocks noGrp="1"/>
          </p:cNvSpPr>
          <p:nvPr>
            <p:ph type="body" idx="1"/>
            <p:custDataLst>
              <p:tags r:id="rId25"/>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6"/>
            </p:custDataLst>
          </p:nvPr>
        </p:nvPicPr>
        <p:blipFill>
          <a:blip r:embed="rId33"/>
          <a:stretch>
            <a:fillRect/>
          </a:stretch>
        </p:blipFill>
        <p:spPr>
          <a:xfrm>
            <a:off x="11101153" y="6542971"/>
            <a:ext cx="881902" cy="217536"/>
          </a:xfrm>
          <a:prstGeom prst="rect">
            <a:avLst/>
          </a:prstGeom>
        </p:spPr>
      </p:pic>
      <p:sp>
        <p:nvSpPr>
          <p:cNvPr id="8" name="TextBox 7"/>
          <p:cNvSpPr txBox="1"/>
          <p:nvPr>
            <p:custDataLst>
              <p:tags r:id="rId27"/>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2019 Synopsys, Inc. </a:t>
            </a:r>
          </a:p>
        </p:txBody>
      </p:sp>
      <p:sp>
        <p:nvSpPr>
          <p:cNvPr id="9" name="TextBox 8"/>
          <p:cNvSpPr txBox="1"/>
          <p:nvPr>
            <p:custDataLst>
              <p:tags r:id="rId28"/>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77" r:id="rId7"/>
    <p:sldLayoutId id="2147483651" r:id="rId8"/>
    <p:sldLayoutId id="2147483663" r:id="rId9"/>
    <p:sldLayoutId id="2147483675" r:id="rId10"/>
    <p:sldLayoutId id="2147483655"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58" r:id="rId21"/>
    <p:sldLayoutId id="2147483659" r:id="rId22"/>
  </p:sldLayoutIdLst>
  <p:hf hdr="0"/>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hdphoto" Target="../media/hdphoto2.wdp"/><Relationship Id="rId7"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0.png"/><Relationship Id="rId1" Type="http://schemas.openxmlformats.org/officeDocument/2006/relationships/slideLayout" Target="../slideLayouts/slideLayout7.xml"/><Relationship Id="rId4"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emf"/></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0" y="0"/>
            <a:ext cx="12192000"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056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TW" altLang="en-US" sz="5400" b="1" spc="150" dirty="0">
                <a:ln w="11430"/>
                <a:solidFill>
                  <a:schemeClr val="bg2"/>
                </a:solidFill>
                <a:latin typeface="微软雅黑" pitchFamily="34" charset="-122"/>
                <a:ea typeface="微软雅黑" pitchFamily="34" charset="-122"/>
              </a:rPr>
              <a:t>領先創新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TW"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3733801" y="3138692"/>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a:solidFill>
                  <a:srgbClr val="FFFF00"/>
                </a:solidFill>
                <a:latin typeface="微软雅黑" pitchFamily="34" charset="-122"/>
                <a:ea typeface="微软雅黑" pitchFamily="34" charset="-122"/>
              </a:rPr>
              <a:t>2019 Synopsys ARC</a:t>
            </a:r>
            <a:r>
              <a:rPr lang="zh-TW" altLang="en-US" sz="2000" b="1" dirty="0">
                <a:solidFill>
                  <a:srgbClr val="FFFF00"/>
                </a:solidFill>
                <a:latin typeface="微软雅黑" pitchFamily="34" charset="-122"/>
                <a:ea typeface="微软雅黑" pitchFamily="34" charset="-122"/>
              </a:rPr>
              <a:t>盃電子設計競賽</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9A57070-56A2-4DAD-871B-ACB707D858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56511" y="483937"/>
            <a:ext cx="1557655" cy="762635"/>
          </a:xfrm>
          <a:prstGeom prst="rect">
            <a:avLst/>
          </a:prstGeom>
          <a:noFill/>
        </p:spPr>
      </p:pic>
    </p:spTree>
    <p:extLst>
      <p:ext uri="{BB962C8B-B14F-4D97-AF65-F5344CB8AC3E}">
        <p14:creationId xmlns:p14="http://schemas.microsoft.com/office/powerpoint/2010/main" val="166378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components</a:t>
            </a:r>
          </a:p>
        </p:txBody>
      </p:sp>
      <p:grpSp>
        <p:nvGrpSpPr>
          <p:cNvPr id="60" name="Group 59">
            <a:extLst>
              <a:ext uri="{FF2B5EF4-FFF2-40B4-BE49-F238E27FC236}">
                <a16:creationId xmlns:a16="http://schemas.microsoft.com/office/drawing/2014/main" id="{DD4EFC90-63BD-4C68-A878-90E82CBFEAE1}"/>
              </a:ext>
            </a:extLst>
          </p:cNvPr>
          <p:cNvGrpSpPr/>
          <p:nvPr/>
        </p:nvGrpSpPr>
        <p:grpSpPr>
          <a:xfrm>
            <a:off x="941811" y="1292468"/>
            <a:ext cx="10917996" cy="4107968"/>
            <a:chOff x="927947" y="2763300"/>
            <a:chExt cx="10917996" cy="4107968"/>
          </a:xfrm>
        </p:grpSpPr>
        <p:pic>
          <p:nvPicPr>
            <p:cNvPr id="61"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FBEC9A42-075D-432D-8229-EA67EC8CC24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5048442">
              <a:off x="7934063" y="2780173"/>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43D4DC9C-0E60-4158-B728-3868BBD26D72}"/>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3552981">
              <a:off x="7828769" y="4476662"/>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Káº¿t quáº£ hÃ¬nh áº£nh cho flame">
              <a:extLst>
                <a:ext uri="{FF2B5EF4-FFF2-40B4-BE49-F238E27FC236}">
                  <a16:creationId xmlns:a16="http://schemas.microsoft.com/office/drawing/2014/main" id="{59A61A0E-CD7E-4C32-B792-35EAA9E92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0142" y="3920917"/>
              <a:ext cx="1285801" cy="128580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64B97D9D-5D65-4E5C-ACFA-AA2879C65A75}"/>
                </a:ext>
              </a:extLst>
            </p:cNvPr>
            <p:cNvSpPr txBox="1"/>
            <p:nvPr/>
          </p:nvSpPr>
          <p:spPr>
            <a:xfrm>
              <a:off x="7261759" y="6224937"/>
              <a:ext cx="3249608" cy="646331"/>
            </a:xfrm>
            <a:prstGeom prst="rect">
              <a:avLst/>
            </a:prstGeom>
            <a:noFill/>
          </p:spPr>
          <p:txBody>
            <a:bodyPr wrap="none" rtlCol="0">
              <a:spAutoFit/>
            </a:bodyPr>
            <a:lstStyle/>
            <a:p>
              <a:r>
                <a:rPr lang="en-US"/>
                <a:t>2x thermal sensor 32x24 pixel</a:t>
              </a:r>
            </a:p>
            <a:p>
              <a:r>
                <a:rPr lang="en-US" sz="1800"/>
                <a:t>FOV: </a:t>
              </a:r>
              <a:r>
                <a:rPr lang="en-US"/>
                <a:t>55°x35°</a:t>
              </a:r>
              <a:endParaRPr lang="en-US" sz="1800" dirty="0"/>
            </a:p>
          </p:txBody>
        </p:sp>
        <p:pic>
          <p:nvPicPr>
            <p:cNvPr id="65" name="Picture 6" descr="Káº¿t quáº£ hÃ¬nh áº£nh cho arc em starter kit">
              <a:extLst>
                <a:ext uri="{FF2B5EF4-FFF2-40B4-BE49-F238E27FC236}">
                  <a16:creationId xmlns:a16="http://schemas.microsoft.com/office/drawing/2014/main" id="{E53F7786-D692-4BD6-AC6F-86D52AB5996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3000" r="98667">
                          <a14:foregroundMark x1="10000" y1="47000" x2="8333" y2="50667"/>
                          <a14:foregroundMark x1="3333" y1="49333" x2="8667" y2="52667"/>
                          <a14:foregroundMark x1="52667" y1="80667" x2="46667" y2="81333"/>
                          <a14:foregroundMark x1="40000" y1="77667" x2="45667" y2="80667"/>
                          <a14:foregroundMark x1="31667" y1="71667" x2="43667" y2="80667"/>
                          <a14:foregroundMark x1="91000" y1="45667" x2="96000" y2="45000"/>
                          <a14:foregroundMark x1="97667" y1="45000" x2="98667" y2="44333"/>
                          <a14:backgroundMark x1="92333" y1="61333" x2="81667" y2="83667"/>
                        </a14:backgroundRemoval>
                      </a14:imgEffect>
                    </a14:imgLayer>
                  </a14:imgProps>
                </a:ext>
                <a:ext uri="{28A0092B-C50C-407E-A947-70E740481C1C}">
                  <a14:useLocalDpi xmlns:a14="http://schemas.microsoft.com/office/drawing/2010/main"/>
                </a:ext>
              </a:extLst>
            </a:blip>
            <a:srcRect/>
            <a:stretch>
              <a:fillRect/>
            </a:stretch>
          </p:blipFill>
          <p:spPr bwMode="auto">
            <a:xfrm>
              <a:off x="4235010" y="3429000"/>
              <a:ext cx="2269633" cy="226963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Káº¿t quáº£ hÃ¬nh áº£nh cho 6 axis robot arm">
              <a:extLst>
                <a:ext uri="{FF2B5EF4-FFF2-40B4-BE49-F238E27FC236}">
                  <a16:creationId xmlns:a16="http://schemas.microsoft.com/office/drawing/2014/main" id="{25F89478-DE36-4CAD-B967-7E1BD670E3C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82906" y="2763300"/>
              <a:ext cx="1743420" cy="17064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Káº¿t quáº£ hÃ¬nh áº£nh cho pump">
              <a:extLst>
                <a:ext uri="{FF2B5EF4-FFF2-40B4-BE49-F238E27FC236}">
                  <a16:creationId xmlns:a16="http://schemas.microsoft.com/office/drawing/2014/main" id="{3B53AC75-E69B-4FDE-9FB4-FC686DEB6B8A}"/>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27947" y="5037773"/>
              <a:ext cx="1810954" cy="1321724"/>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E010051A-3161-4C2A-8B78-1FEE6EC5CE1F}"/>
                </a:ext>
              </a:extLst>
            </p:cNvPr>
            <p:cNvCxnSpPr>
              <a:cxnSpLocks/>
            </p:cNvCxnSpPr>
            <p:nvPr/>
          </p:nvCxnSpPr>
          <p:spPr>
            <a:xfrm flipV="1">
              <a:off x="6451224" y="3732673"/>
              <a:ext cx="1481128" cy="34154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DFD34FC-E2D6-476C-82CE-5CCA17555EB0}"/>
                </a:ext>
              </a:extLst>
            </p:cNvPr>
            <p:cNvCxnSpPr>
              <a:cxnSpLocks/>
            </p:cNvCxnSpPr>
            <p:nvPr/>
          </p:nvCxnSpPr>
          <p:spPr>
            <a:xfrm>
              <a:off x="6269128" y="5025682"/>
              <a:ext cx="1663224" cy="4034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00141CE0-2DE7-4284-B6D2-E6A78C553456}"/>
                </a:ext>
              </a:extLst>
            </p:cNvPr>
            <p:cNvCxnSpPr>
              <a:cxnSpLocks/>
            </p:cNvCxnSpPr>
            <p:nvPr/>
          </p:nvCxnSpPr>
          <p:spPr>
            <a:xfrm flipH="1" flipV="1">
              <a:off x="2543694" y="3732676"/>
              <a:ext cx="1908557" cy="341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E0C2CC3-572C-4E14-AB51-16617F99AC4F}"/>
                </a:ext>
              </a:extLst>
            </p:cNvPr>
            <p:cNvCxnSpPr>
              <a:cxnSpLocks/>
            </p:cNvCxnSpPr>
            <p:nvPr/>
          </p:nvCxnSpPr>
          <p:spPr>
            <a:xfrm flipH="1">
              <a:off x="3063372" y="5114954"/>
              <a:ext cx="1634848" cy="5836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F790529B-0608-49D4-8B08-91DE07517695}"/>
                </a:ext>
              </a:extLst>
            </p:cNvPr>
            <p:cNvSpPr txBox="1"/>
            <p:nvPr/>
          </p:nvSpPr>
          <p:spPr>
            <a:xfrm>
              <a:off x="1578624" y="6155692"/>
              <a:ext cx="1432828" cy="369332"/>
            </a:xfrm>
            <a:prstGeom prst="rect">
              <a:avLst/>
            </a:prstGeom>
            <a:noFill/>
          </p:spPr>
          <p:txBody>
            <a:bodyPr wrap="none" rtlCol="0">
              <a:spAutoFit/>
            </a:bodyPr>
            <a:lstStyle/>
            <a:p>
              <a:r>
                <a:rPr lang="en-US" sz="1800"/>
                <a:t>W</a:t>
              </a:r>
              <a:r>
                <a:rPr lang="en-US"/>
                <a:t>ater pump</a:t>
              </a:r>
              <a:endParaRPr lang="en-US" sz="1800" dirty="0"/>
            </a:p>
          </p:txBody>
        </p:sp>
        <p:sp>
          <p:nvSpPr>
            <p:cNvPr id="73" name="TextBox 72">
              <a:extLst>
                <a:ext uri="{FF2B5EF4-FFF2-40B4-BE49-F238E27FC236}">
                  <a16:creationId xmlns:a16="http://schemas.microsoft.com/office/drawing/2014/main" id="{744CAC51-129D-4519-90CE-CC69E3196B6A}"/>
                </a:ext>
              </a:extLst>
            </p:cNvPr>
            <p:cNvSpPr txBox="1"/>
            <p:nvPr/>
          </p:nvSpPr>
          <p:spPr>
            <a:xfrm>
              <a:off x="991493" y="4469738"/>
              <a:ext cx="1838965" cy="369332"/>
            </a:xfrm>
            <a:prstGeom prst="rect">
              <a:avLst/>
            </a:prstGeom>
            <a:noFill/>
          </p:spPr>
          <p:txBody>
            <a:bodyPr wrap="none" rtlCol="0">
              <a:spAutoFit/>
            </a:bodyPr>
            <a:lstStyle/>
            <a:p>
              <a:r>
                <a:rPr lang="en-US" sz="1800"/>
                <a:t>2 axis robot arm</a:t>
              </a:r>
              <a:endParaRPr lang="en-US" sz="1800" dirty="0"/>
            </a:p>
          </p:txBody>
        </p:sp>
        <p:sp>
          <p:nvSpPr>
            <p:cNvPr id="74" name="TextBox 73">
              <a:extLst>
                <a:ext uri="{FF2B5EF4-FFF2-40B4-BE49-F238E27FC236}">
                  <a16:creationId xmlns:a16="http://schemas.microsoft.com/office/drawing/2014/main" id="{318A8E60-9723-475A-A638-2678211D6606}"/>
                </a:ext>
              </a:extLst>
            </p:cNvPr>
            <p:cNvSpPr txBox="1"/>
            <p:nvPr/>
          </p:nvSpPr>
          <p:spPr>
            <a:xfrm rot="656959">
              <a:off x="2757644" y="3526236"/>
              <a:ext cx="1800493" cy="369332"/>
            </a:xfrm>
            <a:prstGeom prst="rect">
              <a:avLst/>
            </a:prstGeom>
            <a:noFill/>
          </p:spPr>
          <p:txBody>
            <a:bodyPr wrap="none" rtlCol="0">
              <a:spAutoFit/>
            </a:bodyPr>
            <a:lstStyle/>
            <a:p>
              <a:r>
                <a:rPr lang="en-US" sz="1800"/>
                <a:t>2 stepper motor</a:t>
              </a:r>
              <a:endParaRPr lang="en-US" sz="1800" dirty="0"/>
            </a:p>
          </p:txBody>
        </p:sp>
        <p:sp>
          <p:nvSpPr>
            <p:cNvPr id="75" name="TextBox 74">
              <a:extLst>
                <a:ext uri="{FF2B5EF4-FFF2-40B4-BE49-F238E27FC236}">
                  <a16:creationId xmlns:a16="http://schemas.microsoft.com/office/drawing/2014/main" id="{D969BCFA-22E0-4A27-9E62-6BD1D7F71CBD}"/>
                </a:ext>
              </a:extLst>
            </p:cNvPr>
            <p:cNvSpPr txBox="1"/>
            <p:nvPr/>
          </p:nvSpPr>
          <p:spPr>
            <a:xfrm rot="20393014">
              <a:off x="3225118" y="5031771"/>
              <a:ext cx="1056700" cy="369332"/>
            </a:xfrm>
            <a:prstGeom prst="rect">
              <a:avLst/>
            </a:prstGeom>
            <a:noFill/>
          </p:spPr>
          <p:txBody>
            <a:bodyPr wrap="none" rtlCol="0">
              <a:spAutoFit/>
            </a:bodyPr>
            <a:lstStyle/>
            <a:p>
              <a:r>
                <a:rPr lang="en-US"/>
                <a:t>H bridge</a:t>
              </a:r>
              <a:endParaRPr lang="en-US" sz="1800" dirty="0"/>
            </a:p>
          </p:txBody>
        </p:sp>
        <p:sp>
          <p:nvSpPr>
            <p:cNvPr id="76" name="Rectangle 75">
              <a:extLst>
                <a:ext uri="{FF2B5EF4-FFF2-40B4-BE49-F238E27FC236}">
                  <a16:creationId xmlns:a16="http://schemas.microsoft.com/office/drawing/2014/main" id="{51CE8A8B-DE59-432B-9135-D0F674A1E391}"/>
                </a:ext>
              </a:extLst>
            </p:cNvPr>
            <p:cNvSpPr/>
            <p:nvPr/>
          </p:nvSpPr>
          <p:spPr>
            <a:xfrm rot="20913666">
              <a:off x="6740200" y="3498847"/>
              <a:ext cx="808876" cy="369332"/>
            </a:xfrm>
            <a:prstGeom prst="rect">
              <a:avLst/>
            </a:prstGeom>
          </p:spPr>
          <p:txBody>
            <a:bodyPr wrap="none">
              <a:spAutoFit/>
            </a:bodyPr>
            <a:lstStyle/>
            <a:p>
              <a:r>
                <a:rPr lang="en-US"/>
                <a:t>UART</a:t>
              </a:r>
            </a:p>
          </p:txBody>
        </p:sp>
        <p:sp>
          <p:nvSpPr>
            <p:cNvPr id="77" name="Rectangle 76">
              <a:extLst>
                <a:ext uri="{FF2B5EF4-FFF2-40B4-BE49-F238E27FC236}">
                  <a16:creationId xmlns:a16="http://schemas.microsoft.com/office/drawing/2014/main" id="{45E1278F-B6E3-4610-B42C-9D000E0740B3}"/>
                </a:ext>
              </a:extLst>
            </p:cNvPr>
            <p:cNvSpPr/>
            <p:nvPr/>
          </p:nvSpPr>
          <p:spPr>
            <a:xfrm rot="859852">
              <a:off x="6740200" y="4870984"/>
              <a:ext cx="808876" cy="369332"/>
            </a:xfrm>
            <a:prstGeom prst="rect">
              <a:avLst/>
            </a:prstGeom>
          </p:spPr>
          <p:txBody>
            <a:bodyPr wrap="none">
              <a:spAutoFit/>
            </a:bodyPr>
            <a:lstStyle/>
            <a:p>
              <a:r>
                <a:rPr lang="en-US"/>
                <a:t>UART</a:t>
              </a:r>
            </a:p>
          </p:txBody>
        </p:sp>
        <p:sp>
          <p:nvSpPr>
            <p:cNvPr id="78" name="Rectangle 77">
              <a:extLst>
                <a:ext uri="{FF2B5EF4-FFF2-40B4-BE49-F238E27FC236}">
                  <a16:creationId xmlns:a16="http://schemas.microsoft.com/office/drawing/2014/main" id="{0ED5B676-0A0B-4F82-880C-655C05CA3274}"/>
                </a:ext>
              </a:extLst>
            </p:cNvPr>
            <p:cNvSpPr/>
            <p:nvPr/>
          </p:nvSpPr>
          <p:spPr>
            <a:xfrm rot="20817639">
              <a:off x="6300224" y="3878534"/>
              <a:ext cx="1877437" cy="369332"/>
            </a:xfrm>
            <a:prstGeom prst="rect">
              <a:avLst/>
            </a:prstGeom>
          </p:spPr>
          <p:txBody>
            <a:bodyPr wrap="none">
              <a:spAutoFit/>
            </a:bodyPr>
            <a:lstStyle/>
            <a:p>
              <a:r>
                <a:rPr lang="en-US"/>
                <a:t>Flame directions</a:t>
              </a:r>
            </a:p>
          </p:txBody>
        </p:sp>
        <p:sp>
          <p:nvSpPr>
            <p:cNvPr id="79" name="Rectangle 78">
              <a:extLst>
                <a:ext uri="{FF2B5EF4-FFF2-40B4-BE49-F238E27FC236}">
                  <a16:creationId xmlns:a16="http://schemas.microsoft.com/office/drawing/2014/main" id="{E6B9CF73-4579-4897-A67D-D3582A4A6EEF}"/>
                </a:ext>
              </a:extLst>
            </p:cNvPr>
            <p:cNvSpPr/>
            <p:nvPr/>
          </p:nvSpPr>
          <p:spPr>
            <a:xfrm rot="816656">
              <a:off x="6160541" y="5235656"/>
              <a:ext cx="1877437" cy="369332"/>
            </a:xfrm>
            <a:prstGeom prst="rect">
              <a:avLst/>
            </a:prstGeom>
          </p:spPr>
          <p:txBody>
            <a:bodyPr wrap="none">
              <a:spAutoFit/>
            </a:bodyPr>
            <a:lstStyle/>
            <a:p>
              <a:r>
                <a:rPr lang="en-US"/>
                <a:t>Flame directions</a:t>
              </a:r>
            </a:p>
          </p:txBody>
        </p:sp>
        <p:sp>
          <p:nvSpPr>
            <p:cNvPr id="80" name="Rectangle 79">
              <a:extLst>
                <a:ext uri="{FF2B5EF4-FFF2-40B4-BE49-F238E27FC236}">
                  <a16:creationId xmlns:a16="http://schemas.microsoft.com/office/drawing/2014/main" id="{6C084161-8118-4186-BB9C-AD944A9EA3D6}"/>
                </a:ext>
              </a:extLst>
            </p:cNvPr>
            <p:cNvSpPr/>
            <p:nvPr/>
          </p:nvSpPr>
          <p:spPr>
            <a:xfrm>
              <a:off x="4438781" y="5767600"/>
              <a:ext cx="2749471" cy="369332"/>
            </a:xfrm>
            <a:prstGeom prst="rect">
              <a:avLst/>
            </a:prstGeom>
          </p:spPr>
          <p:txBody>
            <a:bodyPr wrap="none">
              <a:spAutoFit/>
            </a:bodyPr>
            <a:lstStyle/>
            <a:p>
              <a:r>
                <a:rPr lang="en-US"/>
                <a:t>Calculate flame locations</a:t>
              </a:r>
            </a:p>
          </p:txBody>
        </p:sp>
        <p:cxnSp>
          <p:nvCxnSpPr>
            <p:cNvPr id="81" name="Straight Arrow Connector 80">
              <a:extLst>
                <a:ext uri="{FF2B5EF4-FFF2-40B4-BE49-F238E27FC236}">
                  <a16:creationId xmlns:a16="http://schemas.microsoft.com/office/drawing/2014/main" id="{71ABEAB0-AD22-404A-852F-BF25763651CF}"/>
                </a:ext>
              </a:extLst>
            </p:cNvPr>
            <p:cNvCxnSpPr>
              <a:cxnSpLocks/>
              <a:endCxn id="80" idx="0"/>
            </p:cNvCxnSpPr>
            <p:nvPr/>
          </p:nvCxnSpPr>
          <p:spPr>
            <a:xfrm>
              <a:off x="5339027" y="5440295"/>
              <a:ext cx="474490" cy="327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3459101A-6242-416F-9CE4-0163DD0E01E7}"/>
                </a:ext>
              </a:extLst>
            </p:cNvPr>
            <p:cNvSpPr txBox="1"/>
            <p:nvPr/>
          </p:nvSpPr>
          <p:spPr>
            <a:xfrm rot="20393014">
              <a:off x="3245476" y="5386886"/>
              <a:ext cx="1415772" cy="369332"/>
            </a:xfrm>
            <a:prstGeom prst="rect">
              <a:avLst/>
            </a:prstGeom>
            <a:noFill/>
          </p:spPr>
          <p:txBody>
            <a:bodyPr wrap="none" rtlCol="0">
              <a:spAutoFit/>
            </a:bodyPr>
            <a:lstStyle/>
            <a:p>
              <a:r>
                <a:rPr lang="en-US"/>
                <a:t>Spray water</a:t>
              </a:r>
              <a:endParaRPr lang="en-US" sz="1800" dirty="0"/>
            </a:p>
          </p:txBody>
        </p:sp>
        <p:sp>
          <p:nvSpPr>
            <p:cNvPr id="83" name="TextBox 82">
              <a:extLst>
                <a:ext uri="{FF2B5EF4-FFF2-40B4-BE49-F238E27FC236}">
                  <a16:creationId xmlns:a16="http://schemas.microsoft.com/office/drawing/2014/main" id="{CA7E31B1-0D4A-4722-B4CC-0FAF07FCEEBE}"/>
                </a:ext>
              </a:extLst>
            </p:cNvPr>
            <p:cNvSpPr txBox="1"/>
            <p:nvPr/>
          </p:nvSpPr>
          <p:spPr>
            <a:xfrm rot="597549">
              <a:off x="2302262" y="3903545"/>
              <a:ext cx="2108269" cy="369332"/>
            </a:xfrm>
            <a:prstGeom prst="rect">
              <a:avLst/>
            </a:prstGeom>
            <a:noFill/>
          </p:spPr>
          <p:txBody>
            <a:bodyPr wrap="none" rtlCol="0">
              <a:spAutoFit/>
            </a:bodyPr>
            <a:lstStyle/>
            <a:p>
              <a:r>
                <a:rPr lang="en-US"/>
                <a:t>Move spray nozzle</a:t>
              </a:r>
              <a:endParaRPr lang="en-US" sz="1800" dirty="0"/>
            </a:p>
          </p:txBody>
        </p:sp>
      </p:grpSp>
      <p:sp>
        <p:nvSpPr>
          <p:cNvPr id="27" name="TextBox 26"/>
          <p:cNvSpPr txBox="1"/>
          <p:nvPr/>
        </p:nvSpPr>
        <p:spPr>
          <a:xfrm>
            <a:off x="617620" y="5371499"/>
            <a:ext cx="4735271"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rgbClr val="0070C0"/>
                </a:solidFill>
              </a:rPr>
              <a:t>ARC EM Starter Kit</a:t>
            </a:r>
          </a:p>
          <a:p>
            <a:pPr marL="285750" indent="-285750">
              <a:lnSpc>
                <a:spcPct val="150000"/>
              </a:lnSpc>
              <a:buFont typeface="Arial" panose="020B0604020202020204" pitchFamily="34" charset="0"/>
              <a:buChar char="•"/>
            </a:pPr>
            <a:r>
              <a:rPr lang="en-US" sz="2000" dirty="0">
                <a:solidFill>
                  <a:srgbClr val="0070C0"/>
                </a:solidFill>
              </a:rPr>
              <a:t>Two low-cost Infrared sensors</a:t>
            </a:r>
          </a:p>
        </p:txBody>
      </p:sp>
      <p:sp>
        <p:nvSpPr>
          <p:cNvPr id="28" name="TextBox 27"/>
          <p:cNvSpPr txBox="1"/>
          <p:nvPr/>
        </p:nvSpPr>
        <p:spPr>
          <a:xfrm>
            <a:off x="5558320" y="5371499"/>
            <a:ext cx="6301488" cy="10156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dirty="0">
                <a:solidFill>
                  <a:srgbClr val="0070C0"/>
                </a:solidFill>
              </a:rPr>
              <a:t>3D-printed robot arms controlled by step motors</a:t>
            </a:r>
          </a:p>
          <a:p>
            <a:pPr marL="285750" indent="-285750">
              <a:lnSpc>
                <a:spcPct val="150000"/>
              </a:lnSpc>
              <a:buFont typeface="Arial" panose="020B0604020202020204" pitchFamily="34" charset="0"/>
              <a:buChar char="•"/>
            </a:pPr>
            <a:r>
              <a:rPr lang="en-US" sz="2000" dirty="0">
                <a:solidFill>
                  <a:srgbClr val="0070C0"/>
                </a:solidFill>
              </a:rPr>
              <a:t>One water pump</a:t>
            </a:r>
          </a:p>
        </p:txBody>
      </p:sp>
    </p:spTree>
    <p:extLst>
      <p:ext uri="{BB962C8B-B14F-4D97-AF65-F5344CB8AC3E}">
        <p14:creationId xmlns:p14="http://schemas.microsoft.com/office/powerpoint/2010/main" val="639247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0"/>
              </a:spcBef>
              <a:buClr>
                <a:srgbClr val="7030A0"/>
              </a:buClr>
            </a:pPr>
            <a:r>
              <a:rPr lang="en-US" altLang="zh-TW" dirty="0"/>
              <a:t>Flame Detection</a:t>
            </a:r>
          </a:p>
        </p:txBody>
      </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3D27BBDC-30EB-4C10-A089-173CE43E14AD}"/>
                  </a:ext>
                </a:extLst>
              </p:cNvPr>
              <p:cNvSpPr/>
              <p:nvPr/>
            </p:nvSpPr>
            <p:spPr>
              <a:xfrm>
                <a:off x="332599" y="4723141"/>
                <a:ext cx="6777817" cy="1754326"/>
              </a:xfrm>
              <a:prstGeom prst="rect">
                <a:avLst/>
              </a:prstGeom>
            </p:spPr>
            <p:txBody>
              <a:bodyPr wrap="none">
                <a:spAutoFit/>
              </a:bodyPr>
              <a:lstStyle/>
              <a:p>
                <a:pPr marL="342900" indent="-342900">
                  <a:lnSpc>
                    <a:spcPct val="150000"/>
                  </a:lnSpc>
                  <a:buFont typeface="Arial" panose="020B0604020202020204" pitchFamily="34" charset="0"/>
                  <a:buChar char="•"/>
                </a:pPr>
                <a:r>
                  <a:rPr lang="en-US" sz="2400" dirty="0"/>
                  <a:t>Flame location: (</a:t>
                </a:r>
                <a:r>
                  <a:rPr lang="en-US" sz="2400" dirty="0" err="1"/>
                  <a:t>Fx</a:t>
                </a:r>
                <a:r>
                  <a:rPr lang="en-US" sz="2400" dirty="0"/>
                  <a:t>, </a:t>
                </a:r>
                <a:r>
                  <a:rPr lang="en-US" sz="2400" dirty="0" err="1"/>
                  <a:t>Fy</a:t>
                </a:r>
                <a:r>
                  <a:rPr lang="en-US" sz="2400" dirty="0"/>
                  <a:t>, </a:t>
                </a:r>
                <a14:m>
                  <m:oMath xmlns:m="http://schemas.openxmlformats.org/officeDocument/2006/math">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sym typeface="Symbol" panose="05050102010706020507" pitchFamily="18" charset="2"/>
                          </a:rPr>
                          <m:t>2</m:t>
                        </m:r>
                      </m:sub>
                    </m:sSub>
                  </m:oMath>
                </a14:m>
                <a:r>
                  <a:rPr lang="en-US" sz="2400" dirty="0"/>
                  <a:t>)</a:t>
                </a:r>
              </a:p>
              <a:p>
                <a:pPr marL="342900" indent="-342900">
                  <a:lnSpc>
                    <a:spcPct val="150000"/>
                  </a:lnSpc>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sym typeface="Symbol" panose="05050102010706020507" pitchFamily="18" charset="2"/>
                          </a:rPr>
                          <m:t>2</m:t>
                        </m:r>
                      </m:sub>
                    </m:sSub>
                  </m:oMath>
                </a14:m>
                <a:r>
                  <a:rPr lang="en-US" sz="2400" dirty="0"/>
                  <a:t> calculated from sensor data</a:t>
                </a:r>
              </a:p>
              <a:p>
                <a:pPr marL="342900" indent="-342900">
                  <a:lnSpc>
                    <a:spcPct val="150000"/>
                  </a:lnSpc>
                  <a:buFont typeface="Arial" panose="020B0604020202020204" pitchFamily="34" charset="0"/>
                  <a:buChar char="•"/>
                </a:pPr>
                <a:r>
                  <a:rPr lang="en-US" sz="2400" dirty="0" err="1"/>
                  <a:t>Fx</a:t>
                </a:r>
                <a:r>
                  <a:rPr lang="en-US" sz="2400" dirty="0"/>
                  <a:t> and </a:t>
                </a:r>
                <a:r>
                  <a:rPr lang="en-US" sz="2400" dirty="0" err="1"/>
                  <a:t>Fy</a:t>
                </a:r>
                <a:r>
                  <a:rPr lang="en-US" sz="2400" dirty="0"/>
                  <a:t>: solved by trigonometric calculation</a:t>
                </a:r>
              </a:p>
            </p:txBody>
          </p:sp>
        </mc:Choice>
        <mc:Fallback xmlns="">
          <p:sp>
            <p:nvSpPr>
              <p:cNvPr id="82" name="Rectangle 81">
                <a:extLst>
                  <a:ext uri="{FF2B5EF4-FFF2-40B4-BE49-F238E27FC236}">
                    <a16:creationId xmlns:a16="http://schemas.microsoft.com/office/drawing/2014/main" id="{3D27BBDC-30EB-4C10-A089-173CE43E14AD}"/>
                  </a:ext>
                </a:extLst>
              </p:cNvPr>
              <p:cNvSpPr>
                <a:spLocks noRot="1" noChangeAspect="1" noMove="1" noResize="1" noEditPoints="1" noAdjustHandles="1" noChangeArrowheads="1" noChangeShapeType="1" noTextEdit="1"/>
              </p:cNvSpPr>
              <p:nvPr/>
            </p:nvSpPr>
            <p:spPr>
              <a:xfrm>
                <a:off x="332599" y="4723141"/>
                <a:ext cx="6777817" cy="1754326"/>
              </a:xfrm>
              <a:prstGeom prst="rect">
                <a:avLst/>
              </a:prstGeom>
              <a:blipFill>
                <a:blip r:embed="rId2"/>
                <a:stretch>
                  <a:fillRect l="-1260" r="-720" b="-3472"/>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234991F7-785C-4F4A-87A5-E5251EA7A613}"/>
              </a:ext>
            </a:extLst>
          </p:cNvPr>
          <p:cNvSpPr txBox="1"/>
          <p:nvPr/>
        </p:nvSpPr>
        <p:spPr>
          <a:xfrm>
            <a:off x="7653511" y="4301763"/>
            <a:ext cx="3911648" cy="2308324"/>
          </a:xfrm>
          <a:prstGeom prst="rect">
            <a:avLst/>
          </a:prstGeom>
          <a:noFill/>
        </p:spPr>
        <p:txBody>
          <a:bodyPr wrap="none" rtlCol="0">
            <a:spAutoFit/>
          </a:bodyPr>
          <a:lstStyle/>
          <a:p>
            <a:pPr>
              <a:lnSpc>
                <a:spcPct val="150000"/>
              </a:lnSpc>
            </a:pPr>
            <a:r>
              <a:rPr lang="en-US" sz="2400" dirty="0"/>
              <a:t>Hottest pixel: </a:t>
            </a:r>
            <a:r>
              <a:rPr lang="en-US" sz="2400" dirty="0" err="1"/>
              <a:t>xh</a:t>
            </a:r>
            <a:r>
              <a:rPr lang="en-US" sz="2400" dirty="0"/>
              <a:t> = 2, </a:t>
            </a:r>
            <a:r>
              <a:rPr lang="en-US" sz="2400" dirty="0" err="1"/>
              <a:t>yh</a:t>
            </a:r>
            <a:r>
              <a:rPr lang="en-US" sz="2400" dirty="0"/>
              <a:t> = 1</a:t>
            </a:r>
          </a:p>
          <a:p>
            <a:pPr>
              <a:lnSpc>
                <a:spcPct val="150000"/>
              </a:lnSpc>
            </a:pPr>
            <a:r>
              <a:rPr lang="en-US" sz="2400" dirty="0"/>
              <a:t>- X angle: </a:t>
            </a:r>
            <a:r>
              <a:rPr lang="en-US" sz="2400" dirty="0">
                <a:sym typeface="Symbol" panose="05050102010706020507" pitchFamily="18" charset="2"/>
              </a:rPr>
              <a:t></a:t>
            </a:r>
            <a:r>
              <a:rPr lang="en-US" sz="2400" dirty="0"/>
              <a:t> = (55/32)*</a:t>
            </a:r>
            <a:r>
              <a:rPr lang="en-US" sz="2400" dirty="0" err="1"/>
              <a:t>xh</a:t>
            </a:r>
            <a:endParaRPr lang="en-US" sz="2400" dirty="0"/>
          </a:p>
          <a:p>
            <a:pPr>
              <a:lnSpc>
                <a:spcPct val="150000"/>
              </a:lnSpc>
            </a:pPr>
            <a:r>
              <a:rPr lang="en-US" sz="2400" dirty="0"/>
              <a:t>- Y angle: </a:t>
            </a:r>
            <a:r>
              <a:rPr lang="en-US" sz="2400" dirty="0">
                <a:sym typeface="Symbol" panose="05050102010706020507" pitchFamily="18" charset="2"/>
              </a:rPr>
              <a:t></a:t>
            </a:r>
            <a:r>
              <a:rPr lang="en-US" sz="2400" dirty="0"/>
              <a:t> = (35/24)*</a:t>
            </a:r>
            <a:r>
              <a:rPr lang="en-US" sz="2400" dirty="0" err="1"/>
              <a:t>yh</a:t>
            </a:r>
            <a:endParaRPr lang="en-US" sz="2400" dirty="0"/>
          </a:p>
          <a:p>
            <a:pPr>
              <a:lnSpc>
                <a:spcPct val="150000"/>
              </a:lnSpc>
            </a:pPr>
            <a:r>
              <a:rPr lang="en-US" sz="2400" dirty="0"/>
              <a:t>- 2 sensor: </a:t>
            </a:r>
            <a:r>
              <a:rPr lang="en-US" sz="2400" dirty="0">
                <a:sym typeface="Symbol" panose="05050102010706020507" pitchFamily="18" charset="2"/>
              </a:rPr>
              <a:t></a:t>
            </a:r>
            <a:r>
              <a:rPr lang="en-US" sz="2400" baseline="-25000" dirty="0">
                <a:sym typeface="Symbol" panose="05050102010706020507" pitchFamily="18" charset="2"/>
              </a:rPr>
              <a:t>1</a:t>
            </a:r>
            <a:r>
              <a:rPr lang="en-US" sz="2400" dirty="0">
                <a:sym typeface="Symbol" panose="05050102010706020507" pitchFamily="18" charset="2"/>
              </a:rPr>
              <a:t>, </a:t>
            </a:r>
            <a:r>
              <a:rPr lang="en-US" sz="2400" baseline="-25000" dirty="0">
                <a:sym typeface="Symbol" panose="05050102010706020507" pitchFamily="18" charset="2"/>
              </a:rPr>
              <a:t>2</a:t>
            </a:r>
            <a:r>
              <a:rPr lang="en-US" sz="2400" dirty="0">
                <a:sym typeface="Symbol" panose="05050102010706020507" pitchFamily="18" charset="2"/>
              </a:rPr>
              <a:t>, </a:t>
            </a:r>
            <a:r>
              <a:rPr lang="en-US" sz="2400" baseline="-25000" dirty="0">
                <a:sym typeface="Symbol" panose="05050102010706020507" pitchFamily="18" charset="2"/>
              </a:rPr>
              <a:t>1</a:t>
            </a:r>
            <a:r>
              <a:rPr lang="en-US" sz="2400" dirty="0">
                <a:sym typeface="Symbol" panose="05050102010706020507" pitchFamily="18" charset="2"/>
              </a:rPr>
              <a:t>, </a:t>
            </a:r>
            <a:r>
              <a:rPr lang="en-US" sz="2400" baseline="-25000" dirty="0">
                <a:sym typeface="Symbol" panose="05050102010706020507" pitchFamily="18" charset="2"/>
              </a:rPr>
              <a:t>2</a:t>
            </a:r>
            <a:endParaRPr lang="en-US" sz="2400" dirty="0"/>
          </a:p>
        </p:txBody>
      </p:sp>
      <p:pic>
        <p:nvPicPr>
          <p:cNvPr id="4" name="Picture 3"/>
          <p:cNvPicPr>
            <a:picLocks noChangeAspect="1"/>
          </p:cNvPicPr>
          <p:nvPr/>
        </p:nvPicPr>
        <p:blipFill>
          <a:blip r:embed="rId3"/>
          <a:stretch>
            <a:fillRect/>
          </a:stretch>
        </p:blipFill>
        <p:spPr>
          <a:xfrm>
            <a:off x="8051044" y="1824966"/>
            <a:ext cx="2706703" cy="2750600"/>
          </a:xfrm>
          <a:prstGeom prst="rect">
            <a:avLst/>
          </a:prstGeom>
        </p:spPr>
      </p:pic>
      <p:pic>
        <p:nvPicPr>
          <p:cNvPr id="5" name="Picture 4"/>
          <p:cNvPicPr>
            <a:picLocks noChangeAspect="1"/>
          </p:cNvPicPr>
          <p:nvPr/>
        </p:nvPicPr>
        <p:blipFill>
          <a:blip r:embed="rId4"/>
          <a:stretch>
            <a:fillRect/>
          </a:stretch>
        </p:blipFill>
        <p:spPr>
          <a:xfrm>
            <a:off x="448102" y="1346651"/>
            <a:ext cx="5509935" cy="3707230"/>
          </a:xfrm>
          <a:prstGeom prst="rect">
            <a:avLst/>
          </a:prstGeom>
        </p:spPr>
      </p:pic>
      <p:sp>
        <p:nvSpPr>
          <p:cNvPr id="6" name="TextBox 5"/>
          <p:cNvSpPr txBox="1"/>
          <p:nvPr/>
        </p:nvSpPr>
        <p:spPr>
          <a:xfrm>
            <a:off x="7653511" y="1342817"/>
            <a:ext cx="4697129" cy="461665"/>
          </a:xfrm>
          <a:prstGeom prst="rect">
            <a:avLst/>
          </a:prstGeom>
          <a:noFill/>
        </p:spPr>
        <p:txBody>
          <a:bodyPr wrap="square" rtlCol="0">
            <a:spAutoFit/>
          </a:bodyPr>
          <a:lstStyle/>
          <a:p>
            <a:r>
              <a:rPr lang="en-US" sz="2400" dirty="0"/>
              <a:t>Angle calculation from sensors</a:t>
            </a:r>
          </a:p>
        </p:txBody>
      </p:sp>
      <p:sp>
        <p:nvSpPr>
          <p:cNvPr id="7" name="TextBox 6"/>
          <p:cNvSpPr txBox="1"/>
          <p:nvPr/>
        </p:nvSpPr>
        <p:spPr>
          <a:xfrm>
            <a:off x="2885834" y="1565472"/>
            <a:ext cx="3872775" cy="369332"/>
          </a:xfrm>
          <a:prstGeom prst="rect">
            <a:avLst/>
          </a:prstGeom>
          <a:noFill/>
        </p:spPr>
        <p:txBody>
          <a:bodyPr wrap="square" rtlCol="0">
            <a:spAutoFit/>
          </a:bodyPr>
          <a:lstStyle/>
          <a:p>
            <a:r>
              <a:rPr lang="en-US" sz="1800" dirty="0"/>
              <a:t>Detection range: 4m x 4.4m x 4.4m</a:t>
            </a:r>
          </a:p>
        </p:txBody>
      </p:sp>
    </p:spTree>
    <p:extLst>
      <p:ext uri="{BB962C8B-B14F-4D97-AF65-F5344CB8AC3E}">
        <p14:creationId xmlns:p14="http://schemas.microsoft.com/office/powerpoint/2010/main" val="230784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3D-printed robot hand for spraying water</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00809" y="1667709"/>
            <a:ext cx="3765544" cy="280696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7905" y="1475961"/>
            <a:ext cx="3638550" cy="3429000"/>
          </a:xfrm>
          <a:prstGeom prst="rect">
            <a:avLst/>
          </a:prstGeom>
        </p:spPr>
      </p:pic>
      <p:sp>
        <p:nvSpPr>
          <p:cNvPr id="5" name="TextBox 4"/>
          <p:cNvSpPr txBox="1"/>
          <p:nvPr/>
        </p:nvSpPr>
        <p:spPr>
          <a:xfrm>
            <a:off x="397565" y="5118652"/>
            <a:ext cx="4273826" cy="369332"/>
          </a:xfrm>
          <a:prstGeom prst="rect">
            <a:avLst/>
          </a:prstGeom>
          <a:noFill/>
        </p:spPr>
        <p:txBody>
          <a:bodyPr wrap="square" rtlCol="0">
            <a:spAutoFit/>
          </a:bodyPr>
          <a:lstStyle/>
          <a:p>
            <a:pPr algn="ctr"/>
            <a:r>
              <a:rPr lang="en-US" i="1" dirty="0"/>
              <a:t>Robot arm 3D model</a:t>
            </a:r>
            <a:endParaRPr lang="en-US" sz="1800" i="1" dirty="0"/>
          </a:p>
        </p:txBody>
      </p:sp>
      <p:sp>
        <p:nvSpPr>
          <p:cNvPr id="6" name="TextBox 5"/>
          <p:cNvSpPr txBox="1"/>
          <p:nvPr/>
        </p:nvSpPr>
        <p:spPr>
          <a:xfrm>
            <a:off x="5671935" y="5118652"/>
            <a:ext cx="4826132" cy="369332"/>
          </a:xfrm>
          <a:prstGeom prst="rect">
            <a:avLst/>
          </a:prstGeom>
          <a:noFill/>
        </p:spPr>
        <p:txBody>
          <a:bodyPr wrap="square" rtlCol="0">
            <a:spAutoFit/>
          </a:bodyPr>
          <a:lstStyle/>
          <a:p>
            <a:pPr algn="ctr"/>
            <a:r>
              <a:rPr lang="en-US" i="1" dirty="0"/>
              <a:t>3D-printed robot arm with two step motors</a:t>
            </a:r>
            <a:endParaRPr lang="en-US" sz="1800" i="1" dirty="0"/>
          </a:p>
        </p:txBody>
      </p:sp>
      <p:sp>
        <p:nvSpPr>
          <p:cNvPr id="7" name="TextBox 6"/>
          <p:cNvSpPr txBox="1"/>
          <p:nvPr/>
        </p:nvSpPr>
        <p:spPr>
          <a:xfrm>
            <a:off x="609608" y="5716464"/>
            <a:ext cx="10979417" cy="830997"/>
          </a:xfrm>
          <a:prstGeom prst="rect">
            <a:avLst/>
          </a:prstGeom>
          <a:noFill/>
        </p:spPr>
        <p:txBody>
          <a:bodyPr wrap="square" rtlCol="0">
            <a:spAutoFit/>
          </a:bodyPr>
          <a:lstStyle/>
          <a:p>
            <a:r>
              <a:rPr lang="en-US" sz="2400" dirty="0"/>
              <a:t>Extinguish fire by using a robot hand with two joints to spray water to the position of fire</a:t>
            </a:r>
          </a:p>
        </p:txBody>
      </p:sp>
    </p:spTree>
    <p:extLst>
      <p:ext uri="{BB962C8B-B14F-4D97-AF65-F5344CB8AC3E}">
        <p14:creationId xmlns:p14="http://schemas.microsoft.com/office/powerpoint/2010/main" val="41347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ARC EM Starter Kit connections</a:t>
            </a:r>
            <a:endParaRPr lang="en-US" dirty="0"/>
          </a:p>
        </p:txBody>
      </p:sp>
      <p:sp>
        <p:nvSpPr>
          <p:cNvPr id="4" name="Content Placeholder 2">
            <a:extLst>
              <a:ext uri="{FF2B5EF4-FFF2-40B4-BE49-F238E27FC236}">
                <a16:creationId xmlns:a16="http://schemas.microsoft.com/office/drawing/2014/main" id="{BAFD8789-CC28-4152-A49F-4A7C359814A8}"/>
              </a:ext>
            </a:extLst>
          </p:cNvPr>
          <p:cNvSpPr txBox="1">
            <a:spLocks/>
          </p:cNvSpPr>
          <p:nvPr/>
        </p:nvSpPr>
        <p:spPr>
          <a:xfrm>
            <a:off x="2874307" y="6456409"/>
            <a:ext cx="5384800" cy="3100945"/>
          </a:xfrm>
          <a:prstGeom prst="rect">
            <a:avLst/>
          </a:prstGeom>
        </p:spPr>
        <p:txBody>
          <a:bodyPr/>
          <a:lst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292608" lvl="1" indent="0">
              <a:buNone/>
            </a:pPr>
            <a:endParaRPr lang="en-US" sz="2600" dirty="0">
              <a:latin typeface="Times New Roman" pitchFamily="18" charset="0"/>
              <a:cs typeface="Times New Roman" pitchFamily="18" charset="0"/>
            </a:endParaRPr>
          </a:p>
        </p:txBody>
      </p:sp>
      <p:pic>
        <p:nvPicPr>
          <p:cNvPr id="5" name="Content Placeholder 8">
            <a:extLst>
              <a:ext uri="{FF2B5EF4-FFF2-40B4-BE49-F238E27FC236}">
                <a16:creationId xmlns:a16="http://schemas.microsoft.com/office/drawing/2014/main" id="{8947F337-906B-4EEF-B0A5-CF5E69362E52}"/>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tretch>
            <a:fillRect/>
          </a:stretch>
        </p:blipFill>
        <p:spPr>
          <a:xfrm>
            <a:off x="2911724" y="1344343"/>
            <a:ext cx="5997980" cy="4498486"/>
          </a:xfrm>
          <a:prstGeom prst="rect">
            <a:avLst/>
          </a:prstGeom>
          <a:ln w="12700">
            <a:solidFill>
              <a:schemeClr val="tx1"/>
            </a:solidFill>
          </a:ln>
        </p:spPr>
      </p:pic>
      <p:sp>
        <p:nvSpPr>
          <p:cNvPr id="6" name="Down Arrow 5"/>
          <p:cNvSpPr/>
          <p:nvPr/>
        </p:nvSpPr>
        <p:spPr>
          <a:xfrm rot="3512895">
            <a:off x="4290634" y="4226903"/>
            <a:ext cx="367747" cy="1391478"/>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a:p>
        </p:txBody>
      </p:sp>
      <p:sp>
        <p:nvSpPr>
          <p:cNvPr id="7" name="TextBox 6"/>
          <p:cNvSpPr txBox="1"/>
          <p:nvPr/>
        </p:nvSpPr>
        <p:spPr>
          <a:xfrm>
            <a:off x="1661064" y="5114974"/>
            <a:ext cx="2193386"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dirty="0">
                <a:latin typeface="Times New Roman" pitchFamily="18" charset="0"/>
                <a:cs typeface="Times New Roman" pitchFamily="18" charset="0"/>
              </a:rPr>
              <a:t> J3 :</a:t>
            </a:r>
            <a:r>
              <a:rPr lang="en-US" sz="2600" dirty="0">
                <a:latin typeface="Times New Roman" pitchFamily="18" charset="0"/>
                <a:cs typeface="Times New Roman" pitchFamily="18" charset="0"/>
              </a:rPr>
              <a:t> 2 Stepper driver module.</a:t>
            </a:r>
            <a:endParaRPr lang="en-US" sz="1800" dirty="0"/>
          </a:p>
        </p:txBody>
      </p:sp>
      <p:sp>
        <p:nvSpPr>
          <p:cNvPr id="9" name="Down Arrow 8"/>
          <p:cNvSpPr/>
          <p:nvPr/>
        </p:nvSpPr>
        <p:spPr>
          <a:xfrm rot="18145658">
            <a:off x="7160833" y="4618810"/>
            <a:ext cx="367747" cy="1391478"/>
          </a:xfrm>
          <a:prstGeom prst="down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10" name="TextBox 9"/>
          <p:cNvSpPr txBox="1"/>
          <p:nvPr/>
        </p:nvSpPr>
        <p:spPr>
          <a:xfrm>
            <a:off x="8175996" y="5442524"/>
            <a:ext cx="3367751"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dirty="0">
                <a:latin typeface="Times New Roman" pitchFamily="18" charset="0"/>
                <a:cs typeface="Times New Roman" pitchFamily="18" charset="0"/>
              </a:rPr>
              <a:t>J1 &amp; J5 : </a:t>
            </a:r>
            <a:r>
              <a:rPr lang="en-US" sz="2600" dirty="0">
                <a:latin typeface="Times New Roman" pitchFamily="18" charset="0"/>
                <a:cs typeface="Times New Roman" pitchFamily="18" charset="0"/>
              </a:rPr>
              <a:t>2 IR camera module (using UART).</a:t>
            </a:r>
            <a:endParaRPr lang="en-US" sz="1800" dirty="0"/>
          </a:p>
        </p:txBody>
      </p:sp>
      <p:sp>
        <p:nvSpPr>
          <p:cNvPr id="11" name="TextBox 10"/>
          <p:cNvSpPr txBox="1"/>
          <p:nvPr/>
        </p:nvSpPr>
        <p:spPr>
          <a:xfrm>
            <a:off x="360356" y="1927211"/>
            <a:ext cx="2768161" cy="129266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dirty="0">
                <a:latin typeface="Times New Roman" pitchFamily="18" charset="0"/>
                <a:cs typeface="Times New Roman" pitchFamily="18" charset="0"/>
              </a:rPr>
              <a:t>J6 : </a:t>
            </a:r>
            <a:r>
              <a:rPr lang="en-US" sz="2600" dirty="0">
                <a:latin typeface="Times New Roman" pitchFamily="18" charset="0"/>
                <a:cs typeface="Times New Roman" pitchFamily="18" charset="0"/>
              </a:rPr>
              <a:t>Relay module for water pump control</a:t>
            </a:r>
            <a:endParaRPr lang="en-US" sz="1800" dirty="0"/>
          </a:p>
        </p:txBody>
      </p:sp>
      <p:sp>
        <p:nvSpPr>
          <p:cNvPr id="13" name="Down Arrow 12"/>
          <p:cNvSpPr/>
          <p:nvPr/>
        </p:nvSpPr>
        <p:spPr>
          <a:xfrm rot="5920901">
            <a:off x="3575112" y="1819710"/>
            <a:ext cx="367747" cy="1391478"/>
          </a:xfrm>
          <a:prstGeom prst="down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017001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a:xfrm>
            <a:off x="1564943" y="2715905"/>
            <a:ext cx="10058400" cy="3559791"/>
          </a:xfrm>
        </p:spPr>
        <p:txBody>
          <a:bodyPr>
            <a:normAutofit/>
          </a:bodyPr>
          <a:lstStyle/>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Motivation and objectives</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Design implementation</a:t>
            </a:r>
          </a:p>
          <a:p>
            <a:pPr marL="342900" indent="-342900">
              <a:lnSpc>
                <a:spcPct val="200000"/>
              </a:lnSpc>
              <a:spcBef>
                <a:spcPts val="0"/>
              </a:spcBef>
              <a:buClr>
                <a:srgbClr val="7030A0"/>
              </a:buClr>
              <a:buFont typeface="Wingdings" pitchFamily="2" charset="2"/>
              <a:buChar char=""/>
            </a:pPr>
            <a:r>
              <a:rPr lang="en-US" altLang="zh-TW" dirty="0"/>
              <a:t>Test results</a:t>
            </a:r>
          </a:p>
          <a:p>
            <a:pPr marL="342900" indent="-342900">
              <a:lnSpc>
                <a:spcPct val="200000"/>
              </a:lnSpc>
              <a:spcBef>
                <a:spcPts val="0"/>
              </a:spcBef>
              <a:buClr>
                <a:srgbClr val="7030A0"/>
              </a:buClr>
              <a:buFont typeface="Wingdings" pitchFamily="2" charset="2"/>
              <a:buChar char="n"/>
            </a:pPr>
            <a:r>
              <a:rPr lang="en-US" altLang="zh-CN" dirty="0">
                <a:solidFill>
                  <a:schemeClr val="bg1">
                    <a:lumMod val="65000"/>
                  </a:schemeClr>
                </a:solidFill>
              </a:rPr>
              <a:t>Conclusion</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00717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ltLang="zh-TW" dirty="0"/>
              <a:t>Demonstration setup</a:t>
            </a:r>
            <a:endParaRPr lang="en-US" dirty="0"/>
          </a:p>
        </p:txBody>
      </p:sp>
      <p:grpSp>
        <p:nvGrpSpPr>
          <p:cNvPr id="6" name="Group 5"/>
          <p:cNvGrpSpPr/>
          <p:nvPr/>
        </p:nvGrpSpPr>
        <p:grpSpPr>
          <a:xfrm>
            <a:off x="609609" y="1450429"/>
            <a:ext cx="10959549" cy="4525218"/>
            <a:chOff x="811704" y="1540769"/>
            <a:chExt cx="10959549" cy="4525218"/>
          </a:xfrm>
        </p:grpSpPr>
        <p:pic>
          <p:nvPicPr>
            <p:cNvPr id="3" name="Picture 2"/>
            <p:cNvPicPr>
              <a:picLocks noChangeAspect="1"/>
            </p:cNvPicPr>
            <p:nvPr/>
          </p:nvPicPr>
          <p:blipFill rotWithShape="1">
            <a:blip r:embed="rId2">
              <a:extLst>
                <a:ext uri="{28A0092B-C50C-407E-A947-70E740481C1C}">
                  <a14:useLocalDpi xmlns:a14="http://schemas.microsoft.com/office/drawing/2010/main"/>
                </a:ext>
              </a:extLst>
            </a:blip>
            <a:srcRect b="23227"/>
            <a:stretch/>
          </p:blipFill>
          <p:spPr>
            <a:xfrm>
              <a:off x="4913253" y="1540769"/>
              <a:ext cx="6858000" cy="3042058"/>
            </a:xfrm>
            <a:prstGeom prst="rect">
              <a:avLst/>
            </a:prstGeom>
          </p:spPr>
        </p:pic>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23138"/>
            <a:stretch/>
          </p:blipFill>
          <p:spPr>
            <a:xfrm>
              <a:off x="811704" y="1557130"/>
              <a:ext cx="4489175" cy="3045575"/>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431996" y="4130540"/>
              <a:ext cx="3925944" cy="1935447"/>
            </a:xfrm>
            <a:prstGeom prst="rect">
              <a:avLst/>
            </a:prstGeom>
          </p:spPr>
        </p:pic>
      </p:grpSp>
      <p:sp>
        <p:nvSpPr>
          <p:cNvPr id="7" name="TextBox 6"/>
          <p:cNvSpPr txBox="1"/>
          <p:nvPr/>
        </p:nvSpPr>
        <p:spPr>
          <a:xfrm>
            <a:off x="880804" y="4630986"/>
            <a:ext cx="2776795" cy="584775"/>
          </a:xfrm>
          <a:prstGeom prst="rect">
            <a:avLst/>
          </a:prstGeom>
          <a:noFill/>
        </p:spPr>
        <p:txBody>
          <a:bodyPr wrap="square" rtlCol="0">
            <a:spAutoFit/>
          </a:bodyPr>
          <a:lstStyle/>
          <a:p>
            <a:r>
              <a:rPr lang="en-US" sz="3200" dirty="0"/>
              <a:t>Fire: a candle</a:t>
            </a:r>
          </a:p>
        </p:txBody>
      </p:sp>
      <p:sp>
        <p:nvSpPr>
          <p:cNvPr id="9" name="TextBox 8"/>
          <p:cNvSpPr txBox="1"/>
          <p:nvPr/>
        </p:nvSpPr>
        <p:spPr>
          <a:xfrm>
            <a:off x="6817323" y="2024173"/>
            <a:ext cx="2218188" cy="584775"/>
          </a:xfrm>
          <a:prstGeom prst="rect">
            <a:avLst/>
          </a:prstGeom>
          <a:solidFill>
            <a:schemeClr val="bg1"/>
          </a:solidFill>
        </p:spPr>
        <p:txBody>
          <a:bodyPr wrap="square" rtlCol="0">
            <a:spAutoFit/>
          </a:bodyPr>
          <a:lstStyle/>
          <a:p>
            <a:r>
              <a:rPr lang="en-US" sz="3200" dirty="0"/>
              <a:t>Robot arm</a:t>
            </a:r>
          </a:p>
        </p:txBody>
      </p:sp>
      <p:sp>
        <p:nvSpPr>
          <p:cNvPr id="10" name="Right Arrow 9"/>
          <p:cNvSpPr/>
          <p:nvPr/>
        </p:nvSpPr>
        <p:spPr>
          <a:xfrm rot="17463342">
            <a:off x="1145390" y="3535370"/>
            <a:ext cx="1876498" cy="427383"/>
          </a:xfrm>
          <a:prstGeom prst="right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a:p>
        </p:txBody>
      </p:sp>
      <p:sp>
        <p:nvSpPr>
          <p:cNvPr id="12" name="TextBox 11"/>
          <p:cNvSpPr txBox="1"/>
          <p:nvPr/>
        </p:nvSpPr>
        <p:spPr>
          <a:xfrm>
            <a:off x="9035511" y="805339"/>
            <a:ext cx="2453756" cy="584775"/>
          </a:xfrm>
          <a:prstGeom prst="rect">
            <a:avLst/>
          </a:prstGeom>
          <a:solidFill>
            <a:schemeClr val="bg1"/>
          </a:solidFill>
        </p:spPr>
        <p:txBody>
          <a:bodyPr wrap="square" rtlCol="0">
            <a:spAutoFit/>
          </a:bodyPr>
          <a:lstStyle/>
          <a:p>
            <a:r>
              <a:rPr lang="en-US" sz="3200" dirty="0"/>
              <a:t>IR Sensors</a:t>
            </a:r>
          </a:p>
        </p:txBody>
      </p:sp>
      <p:sp>
        <p:nvSpPr>
          <p:cNvPr id="14" name="TextBox 13"/>
          <p:cNvSpPr txBox="1"/>
          <p:nvPr/>
        </p:nvSpPr>
        <p:spPr>
          <a:xfrm>
            <a:off x="9677250" y="3922790"/>
            <a:ext cx="1989666" cy="1077218"/>
          </a:xfrm>
          <a:prstGeom prst="rect">
            <a:avLst/>
          </a:prstGeom>
          <a:solidFill>
            <a:schemeClr val="bg1"/>
          </a:solidFill>
        </p:spPr>
        <p:txBody>
          <a:bodyPr wrap="square" rtlCol="0">
            <a:spAutoFit/>
          </a:bodyPr>
          <a:lstStyle/>
          <a:p>
            <a:r>
              <a:rPr lang="en-US" sz="3200" dirty="0"/>
              <a:t>ARC EM Starter kit</a:t>
            </a:r>
          </a:p>
        </p:txBody>
      </p:sp>
      <p:sp>
        <p:nvSpPr>
          <p:cNvPr id="13" name="Right Arrow 12"/>
          <p:cNvSpPr/>
          <p:nvPr/>
        </p:nvSpPr>
        <p:spPr>
          <a:xfrm rot="8246360">
            <a:off x="9375842" y="5030635"/>
            <a:ext cx="731869" cy="427383"/>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8" name="Right Arrow 7"/>
          <p:cNvSpPr/>
          <p:nvPr/>
        </p:nvSpPr>
        <p:spPr>
          <a:xfrm rot="3219915">
            <a:off x="7579075" y="2648674"/>
            <a:ext cx="731869" cy="427383"/>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11" name="Right Arrow 10"/>
          <p:cNvSpPr/>
          <p:nvPr/>
        </p:nvSpPr>
        <p:spPr>
          <a:xfrm rot="3219915">
            <a:off x="9849237" y="1403581"/>
            <a:ext cx="731869" cy="427383"/>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Tree>
    <p:extLst>
      <p:ext uri="{BB962C8B-B14F-4D97-AF65-F5344CB8AC3E}">
        <p14:creationId xmlns:p14="http://schemas.microsoft.com/office/powerpoint/2010/main" val="4091503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dirty="0"/>
              <a:t>Candle flame visualization using a single sensor</a:t>
            </a:r>
          </a:p>
        </p:txBody>
      </p:sp>
      <p:pic>
        <p:nvPicPr>
          <p:cNvPr id="6" name="Picture 5">
            <a:extLst>
              <a:ext uri="{FF2B5EF4-FFF2-40B4-BE49-F238E27FC236}">
                <a16:creationId xmlns:a16="http://schemas.microsoft.com/office/drawing/2014/main" id="{7B35752C-58FF-49E7-9843-81CF8D1E13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1938" y="2221419"/>
            <a:ext cx="3659889" cy="3242267"/>
          </a:xfrm>
          <a:prstGeom prst="rect">
            <a:avLst/>
          </a:prstGeom>
        </p:spPr>
      </p:pic>
      <p:pic>
        <p:nvPicPr>
          <p:cNvPr id="8" name="Picture 7">
            <a:extLst>
              <a:ext uri="{FF2B5EF4-FFF2-40B4-BE49-F238E27FC236}">
                <a16:creationId xmlns:a16="http://schemas.microsoft.com/office/drawing/2014/main" id="{2620A70A-45DA-4425-8EC4-E7250132C12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66055" y="2221418"/>
            <a:ext cx="3659889" cy="3242267"/>
          </a:xfrm>
          <a:prstGeom prst="rect">
            <a:avLst/>
          </a:prstGeom>
        </p:spPr>
      </p:pic>
      <p:pic>
        <p:nvPicPr>
          <p:cNvPr id="10" name="Picture 9">
            <a:extLst>
              <a:ext uri="{FF2B5EF4-FFF2-40B4-BE49-F238E27FC236}">
                <a16:creationId xmlns:a16="http://schemas.microsoft.com/office/drawing/2014/main" id="{66C93C6D-C3A3-4255-A555-8E2B49DD20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87839" y="2221418"/>
            <a:ext cx="3659889" cy="3242267"/>
          </a:xfrm>
          <a:prstGeom prst="rect">
            <a:avLst/>
          </a:prstGeom>
        </p:spPr>
      </p:pic>
      <p:sp>
        <p:nvSpPr>
          <p:cNvPr id="11" name="TextBox 10">
            <a:extLst>
              <a:ext uri="{FF2B5EF4-FFF2-40B4-BE49-F238E27FC236}">
                <a16:creationId xmlns:a16="http://schemas.microsoft.com/office/drawing/2014/main" id="{C943AD1C-9E30-4A7D-812F-8000C0C5D8FA}"/>
              </a:ext>
            </a:extLst>
          </p:cNvPr>
          <p:cNvSpPr txBox="1"/>
          <p:nvPr/>
        </p:nvSpPr>
        <p:spPr>
          <a:xfrm>
            <a:off x="1270465" y="5477754"/>
            <a:ext cx="1531188" cy="369332"/>
          </a:xfrm>
          <a:prstGeom prst="rect">
            <a:avLst/>
          </a:prstGeom>
          <a:noFill/>
        </p:spPr>
        <p:txBody>
          <a:bodyPr wrap="none" rtlCol="0">
            <a:spAutoFit/>
          </a:bodyPr>
          <a:lstStyle/>
          <a:p>
            <a:r>
              <a:rPr lang="en-US" sz="1800" dirty="0"/>
              <a:t>Distance: 1m</a:t>
            </a:r>
          </a:p>
        </p:txBody>
      </p:sp>
      <p:sp>
        <p:nvSpPr>
          <p:cNvPr id="12" name="TextBox 11">
            <a:extLst>
              <a:ext uri="{FF2B5EF4-FFF2-40B4-BE49-F238E27FC236}">
                <a16:creationId xmlns:a16="http://schemas.microsoft.com/office/drawing/2014/main" id="{31B2463E-BBBE-4447-B1B3-8F0093DF1BE5}"/>
              </a:ext>
            </a:extLst>
          </p:cNvPr>
          <p:cNvSpPr txBox="1"/>
          <p:nvPr/>
        </p:nvSpPr>
        <p:spPr>
          <a:xfrm>
            <a:off x="5330405" y="5479041"/>
            <a:ext cx="1531188" cy="369332"/>
          </a:xfrm>
          <a:prstGeom prst="rect">
            <a:avLst/>
          </a:prstGeom>
          <a:noFill/>
        </p:spPr>
        <p:txBody>
          <a:bodyPr wrap="none" rtlCol="0">
            <a:spAutoFit/>
          </a:bodyPr>
          <a:lstStyle/>
          <a:p>
            <a:r>
              <a:rPr lang="en-US" dirty="0"/>
              <a:t>Distance: 2</a:t>
            </a:r>
            <a:r>
              <a:rPr lang="en-US" sz="1800" dirty="0"/>
              <a:t>m</a:t>
            </a:r>
          </a:p>
        </p:txBody>
      </p:sp>
      <p:sp>
        <p:nvSpPr>
          <p:cNvPr id="13" name="TextBox 12">
            <a:extLst>
              <a:ext uri="{FF2B5EF4-FFF2-40B4-BE49-F238E27FC236}">
                <a16:creationId xmlns:a16="http://schemas.microsoft.com/office/drawing/2014/main" id="{FE4C64E8-B4FF-4102-91C3-DF9A195BBE24}"/>
              </a:ext>
            </a:extLst>
          </p:cNvPr>
          <p:cNvSpPr txBox="1"/>
          <p:nvPr/>
        </p:nvSpPr>
        <p:spPr>
          <a:xfrm>
            <a:off x="9650671" y="5474870"/>
            <a:ext cx="1531188" cy="369332"/>
          </a:xfrm>
          <a:prstGeom prst="rect">
            <a:avLst/>
          </a:prstGeom>
          <a:noFill/>
        </p:spPr>
        <p:txBody>
          <a:bodyPr wrap="none" rtlCol="0">
            <a:spAutoFit/>
          </a:bodyPr>
          <a:lstStyle/>
          <a:p>
            <a:r>
              <a:rPr lang="en-US" dirty="0"/>
              <a:t>Distance: 3</a:t>
            </a:r>
            <a:r>
              <a:rPr lang="en-US" sz="1800" dirty="0"/>
              <a:t>m</a:t>
            </a:r>
          </a:p>
        </p:txBody>
      </p:sp>
    </p:spTree>
    <p:extLst>
      <p:ext uri="{BB962C8B-B14F-4D97-AF65-F5344CB8AC3E}">
        <p14:creationId xmlns:p14="http://schemas.microsoft.com/office/powerpoint/2010/main" val="3660333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
        <p:nvSpPr>
          <p:cNvPr id="5" name="Text Placeholder 4"/>
          <p:cNvSpPr>
            <a:spLocks noGrp="1"/>
          </p:cNvSpPr>
          <p:nvPr>
            <p:ph type="body" sz="quarter" idx="10"/>
          </p:nvPr>
        </p:nvSpPr>
        <p:spPr/>
        <p:txBody>
          <a:bodyPr/>
          <a:lstStyle/>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Motivation and objectives</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Design implementation</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Test results</a:t>
            </a:r>
          </a:p>
          <a:p>
            <a:pPr marL="342900" indent="-342900">
              <a:lnSpc>
                <a:spcPct val="200000"/>
              </a:lnSpc>
              <a:spcBef>
                <a:spcPts val="0"/>
              </a:spcBef>
              <a:buClr>
                <a:srgbClr val="7030A0"/>
              </a:buClr>
              <a:buFont typeface="Wingdings" pitchFamily="2" charset="2"/>
              <a:buChar char=""/>
            </a:pPr>
            <a:r>
              <a:rPr lang="en-US" altLang="zh-CN" dirty="0"/>
              <a:t>Conclusion</a:t>
            </a:r>
          </a:p>
        </p:txBody>
      </p:sp>
    </p:spTree>
    <p:extLst>
      <p:ext uri="{BB962C8B-B14F-4D97-AF65-F5344CB8AC3E}">
        <p14:creationId xmlns:p14="http://schemas.microsoft.com/office/powerpoint/2010/main" val="750914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ltLang="zh-TW" dirty="0"/>
              <a:t>Conclusions</a:t>
            </a:r>
            <a:endParaRPr lang="en-US" dirty="0"/>
          </a:p>
        </p:txBody>
      </p:sp>
      <p:sp>
        <p:nvSpPr>
          <p:cNvPr id="3" name="TextBox 2"/>
          <p:cNvSpPr txBox="1"/>
          <p:nvPr/>
        </p:nvSpPr>
        <p:spPr>
          <a:xfrm>
            <a:off x="447473" y="1459149"/>
            <a:ext cx="11638510" cy="5078313"/>
          </a:xfrm>
          <a:prstGeom prst="rect">
            <a:avLst/>
          </a:prstGeom>
          <a:noFill/>
        </p:spPr>
        <p:txBody>
          <a:bodyPr wrap="square" rtlCol="0">
            <a:spAutoFit/>
          </a:bodyPr>
          <a:lstStyle/>
          <a:p>
            <a:pPr>
              <a:lnSpc>
                <a:spcPct val="150000"/>
              </a:lnSpc>
            </a:pPr>
            <a:r>
              <a:rPr lang="en-US" sz="2400" dirty="0"/>
              <a:t>Fire grows very fast in home environment &amp; Industrial smart firefighters are very expensive</a:t>
            </a:r>
          </a:p>
          <a:p>
            <a:pPr marL="342900" indent="-342900">
              <a:lnSpc>
                <a:spcPct val="150000"/>
              </a:lnSpc>
              <a:buFont typeface="Arial" panose="020B0604020202020204" pitchFamily="34" charset="0"/>
              <a:buChar char="•"/>
            </a:pPr>
            <a:r>
              <a:rPr lang="en-US" sz="2400" b="1" dirty="0"/>
              <a:t>Our proposal: Low-cost Smart Fire Fighter</a:t>
            </a:r>
          </a:p>
          <a:p>
            <a:pPr marL="800100" lvl="1" indent="-342900">
              <a:lnSpc>
                <a:spcPct val="150000"/>
              </a:lnSpc>
              <a:buFont typeface="Arial" panose="020B0604020202020204" pitchFamily="34" charset="0"/>
              <a:buChar char="•"/>
            </a:pPr>
            <a:r>
              <a:rPr lang="en-US" sz="2400" dirty="0"/>
              <a:t>Low-cost IR sensor for fire detection</a:t>
            </a:r>
          </a:p>
          <a:p>
            <a:pPr marL="800100" lvl="1" indent="-342900">
              <a:lnSpc>
                <a:spcPct val="150000"/>
              </a:lnSpc>
              <a:buFont typeface="Arial" panose="020B0604020202020204" pitchFamily="34" charset="0"/>
              <a:buChar char="•"/>
            </a:pPr>
            <a:r>
              <a:rPr lang="en-US" sz="2400" dirty="0"/>
              <a:t>3D-Printed Robot arm for water control for extinguishing fire</a:t>
            </a:r>
          </a:p>
          <a:p>
            <a:pPr marL="800100" lvl="1" indent="-342900">
              <a:lnSpc>
                <a:spcPct val="150000"/>
              </a:lnSpc>
              <a:buFont typeface="Arial" panose="020B0604020202020204" pitchFamily="34" charset="0"/>
              <a:buChar char="•"/>
            </a:pPr>
            <a:r>
              <a:rPr lang="en-US" sz="2400" dirty="0"/>
              <a:t>Using ARC EM Starter Kit for algorithm development &amp; control</a:t>
            </a:r>
          </a:p>
          <a:p>
            <a:pPr marL="342900" indent="-342900">
              <a:lnSpc>
                <a:spcPct val="150000"/>
              </a:lnSpc>
              <a:buFont typeface="Arial" panose="020B0604020202020204" pitchFamily="34" charset="0"/>
              <a:buChar char="•"/>
            </a:pPr>
            <a:r>
              <a:rPr lang="en-US" sz="2400" b="1" dirty="0"/>
              <a:t>Future works</a:t>
            </a:r>
          </a:p>
          <a:p>
            <a:pPr marL="800100" lvl="1" indent="-342900">
              <a:lnSpc>
                <a:spcPct val="150000"/>
              </a:lnSpc>
              <a:buFont typeface="Arial" panose="020B0604020202020204" pitchFamily="34" charset="0"/>
              <a:buChar char="•"/>
            </a:pPr>
            <a:r>
              <a:rPr lang="en-US" sz="2400" dirty="0"/>
              <a:t>Multi-sensor nodes with wireless connections</a:t>
            </a:r>
          </a:p>
          <a:p>
            <a:pPr marL="800100" lvl="1" indent="-342900">
              <a:lnSpc>
                <a:spcPct val="150000"/>
              </a:lnSpc>
              <a:buFont typeface="Arial" panose="020B0604020202020204" pitchFamily="34" charset="0"/>
              <a:buChar char="•"/>
            </a:pPr>
            <a:r>
              <a:rPr lang="en-US" sz="2400" dirty="0"/>
              <a:t>Embedded AI for fire classification</a:t>
            </a:r>
            <a:r>
              <a:rPr lang="en-US" sz="1800" dirty="0"/>
              <a:t> </a:t>
            </a:r>
          </a:p>
        </p:txBody>
      </p:sp>
    </p:spTree>
    <p:extLst>
      <p:ext uri="{BB962C8B-B14F-4D97-AF65-F5344CB8AC3E}">
        <p14:creationId xmlns:p14="http://schemas.microsoft.com/office/powerpoint/2010/main" val="402074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81AB94-CAC7-4858-AA0C-D4AAA92287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56223" y="278656"/>
            <a:ext cx="1704558" cy="843134"/>
          </a:xfrm>
          <a:prstGeom prst="rect">
            <a:avLst/>
          </a:prstGeom>
          <a:noFill/>
        </p:spPr>
      </p:pic>
    </p:spTree>
    <p:extLst>
      <p:ext uri="{BB962C8B-B14F-4D97-AF65-F5344CB8AC3E}">
        <p14:creationId xmlns:p14="http://schemas.microsoft.com/office/powerpoint/2010/main" val="306964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C59012-33B3-47FF-BB24-C289057F6443}"/>
              </a:ext>
            </a:extLst>
          </p:cNvPr>
          <p:cNvSpPr>
            <a:spLocks noGrp="1"/>
          </p:cNvSpPr>
          <p:nvPr>
            <p:ph type="body" sz="quarter" idx="11"/>
          </p:nvPr>
        </p:nvSpPr>
        <p:spPr>
          <a:xfrm>
            <a:off x="609600" y="5185902"/>
            <a:ext cx="4876800" cy="396815"/>
          </a:xfrm>
        </p:spPr>
        <p:txBody>
          <a:bodyPr>
            <a:normAutofit/>
          </a:bodyPr>
          <a:lstStyle/>
          <a:p>
            <a:r>
              <a:rPr lang="en-US" altLang="zh-TW" sz="1600" i="1" dirty="0">
                <a:solidFill>
                  <a:schemeClr val="tx1">
                    <a:lumMod val="75000"/>
                    <a:lumOff val="25000"/>
                  </a:schemeClr>
                </a:solidFill>
              </a:rPr>
              <a:t>August 2019</a:t>
            </a:r>
            <a:endParaRPr lang="zh-TW" altLang="en-US" sz="1600" i="1" dirty="0">
              <a:solidFill>
                <a:schemeClr val="tx1">
                  <a:lumMod val="75000"/>
                  <a:lumOff val="25000"/>
                </a:schemeClr>
              </a:solidFill>
            </a:endParaRPr>
          </a:p>
        </p:txBody>
      </p:sp>
      <p:sp>
        <p:nvSpPr>
          <p:cNvPr id="2" name="Text Placeholder 1">
            <a:extLst>
              <a:ext uri="{FF2B5EF4-FFF2-40B4-BE49-F238E27FC236}">
                <a16:creationId xmlns:a16="http://schemas.microsoft.com/office/drawing/2014/main" id="{2B00E968-D1ED-4246-8454-1DDF2ABDD8E4}"/>
              </a:ext>
            </a:extLst>
          </p:cNvPr>
          <p:cNvSpPr>
            <a:spLocks noGrp="1"/>
          </p:cNvSpPr>
          <p:nvPr>
            <p:ph type="body" sz="quarter" idx="10"/>
          </p:nvPr>
        </p:nvSpPr>
        <p:spPr>
          <a:xfrm>
            <a:off x="609600" y="3815849"/>
            <a:ext cx="10962523" cy="1024166"/>
          </a:xfrm>
        </p:spPr>
        <p:txBody>
          <a:bodyPr>
            <a:normAutofit fontScale="77500" lnSpcReduction="20000"/>
          </a:bodyPr>
          <a:lstStyle/>
          <a:p>
            <a:r>
              <a:rPr lang="en-US" altLang="zh-TW" b="1" dirty="0" err="1"/>
              <a:t>UETer</a:t>
            </a:r>
            <a:r>
              <a:rPr lang="en-US" altLang="zh-TW" b="1" dirty="0"/>
              <a:t>: </a:t>
            </a:r>
            <a:r>
              <a:rPr lang="en-US" altLang="zh-TW" b="1" u="sng" dirty="0"/>
              <a:t>DANG Hai </a:t>
            </a:r>
            <a:r>
              <a:rPr lang="en-US" altLang="zh-TW" b="1" u="sng" dirty="0" err="1"/>
              <a:t>Ninh</a:t>
            </a:r>
            <a:r>
              <a:rPr lang="en-US" altLang="zh-TW" b="1" dirty="0"/>
              <a:t> &amp; VU </a:t>
            </a:r>
            <a:r>
              <a:rPr lang="en-US" altLang="zh-TW" b="1" dirty="0" err="1"/>
              <a:t>Huong</a:t>
            </a:r>
            <a:r>
              <a:rPr lang="en-US" altLang="zh-TW" b="1" dirty="0"/>
              <a:t> </a:t>
            </a:r>
            <a:r>
              <a:rPr lang="en-US" altLang="zh-TW" b="1" dirty="0" err="1"/>
              <a:t>Giang</a:t>
            </a:r>
            <a:br>
              <a:rPr lang="en-US" altLang="zh-TW" b="1" dirty="0"/>
            </a:br>
            <a:endParaRPr lang="en-US" altLang="zh-TW" b="1" dirty="0"/>
          </a:p>
          <a:p>
            <a:r>
              <a:rPr lang="en-US" dirty="0">
                <a:solidFill>
                  <a:schemeClr val="tx1">
                    <a:lumMod val="75000"/>
                    <a:lumOff val="25000"/>
                  </a:schemeClr>
                </a:solidFill>
              </a:rPr>
              <a:t>VNU Key Laboratory for Smart Integrated Systems (SISLAB)</a:t>
            </a:r>
          </a:p>
          <a:p>
            <a:r>
              <a:rPr lang="en-US" dirty="0">
                <a:solidFill>
                  <a:schemeClr val="tx1">
                    <a:lumMod val="75000"/>
                    <a:lumOff val="25000"/>
                  </a:schemeClr>
                </a:solidFill>
              </a:rPr>
              <a:t>VNU University of Engineering and Technology (VNU-UET)</a:t>
            </a:r>
            <a:endParaRPr lang="en-US" altLang="zh-TW" dirty="0">
              <a:solidFill>
                <a:schemeClr val="tx1">
                  <a:lumMod val="75000"/>
                  <a:lumOff val="25000"/>
                </a:schemeClr>
              </a:solidFill>
            </a:endParaRPr>
          </a:p>
        </p:txBody>
      </p:sp>
      <p:sp>
        <p:nvSpPr>
          <p:cNvPr id="5" name="Title 4">
            <a:extLst>
              <a:ext uri="{FF2B5EF4-FFF2-40B4-BE49-F238E27FC236}">
                <a16:creationId xmlns:a16="http://schemas.microsoft.com/office/drawing/2014/main" id="{AE7AFA09-F0CB-4E86-944E-D3E437AF134F}"/>
              </a:ext>
            </a:extLst>
          </p:cNvPr>
          <p:cNvSpPr>
            <a:spLocks noGrp="1"/>
          </p:cNvSpPr>
          <p:nvPr>
            <p:ph type="ctrTitle"/>
          </p:nvPr>
        </p:nvSpPr>
        <p:spPr/>
        <p:txBody>
          <a:bodyPr/>
          <a:lstStyle/>
          <a:p>
            <a:r>
              <a:rPr lang="en-US" altLang="zh-TW" dirty="0">
                <a:effectLst>
                  <a:outerShdw blurRad="38100" dist="38100" dir="2700000" algn="tl">
                    <a:srgbClr val="000000">
                      <a:alpha val="43137"/>
                    </a:srgbClr>
                  </a:outerShdw>
                </a:effectLst>
              </a:rPr>
              <a:t>SMART FIREFIGHTER</a:t>
            </a:r>
            <a:endParaRPr lang="zh-TW" altLang="en-US" dirty="0">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D9ABEC45-49F6-408E-8A92-E2B433E79E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031638" y="301659"/>
            <a:ext cx="1742265" cy="777340"/>
          </a:xfrm>
          <a:prstGeom prst="rect">
            <a:avLst/>
          </a:prstGeom>
          <a:noFill/>
        </p:spPr>
      </p:pic>
      <p:pic>
        <p:nvPicPr>
          <p:cNvPr id="7" name="Picture 5"/>
          <p:cNvPicPr preferRelativeResize="0">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8445" y="354216"/>
            <a:ext cx="871330" cy="798723"/>
          </a:xfrm>
          <a:prstGeom prst="rect">
            <a:avLst/>
          </a:prstGeom>
          <a:noFill/>
          <a:ln>
            <a:noFill/>
          </a:ln>
          <a:effectLst>
            <a:outerShdw dist="71842"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7ADDE47D-E26D-4E48-B142-689C435538F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4166" y="474434"/>
            <a:ext cx="1802277" cy="604565"/>
          </a:xfrm>
          <a:prstGeom prst="rect">
            <a:avLst/>
          </a:prstGeom>
        </p:spPr>
      </p:pic>
    </p:spTree>
    <p:extLst>
      <p:ext uri="{BB962C8B-B14F-4D97-AF65-F5344CB8AC3E}">
        <p14:creationId xmlns:p14="http://schemas.microsoft.com/office/powerpoint/2010/main" val="1175211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200000"/>
              </a:lnSpc>
              <a:spcBef>
                <a:spcPts val="0"/>
              </a:spcBef>
              <a:buClr>
                <a:srgbClr val="7030A0"/>
              </a:buClr>
              <a:buFont typeface="Wingdings" pitchFamily="2" charset="2"/>
              <a:buChar char="n"/>
            </a:pPr>
            <a:r>
              <a:rPr lang="en-US" altLang="zh-TW" dirty="0"/>
              <a:t>Motivation and objectives</a:t>
            </a:r>
          </a:p>
          <a:p>
            <a:pPr marL="342900" indent="-342900">
              <a:lnSpc>
                <a:spcPct val="200000"/>
              </a:lnSpc>
              <a:spcBef>
                <a:spcPts val="0"/>
              </a:spcBef>
              <a:buClr>
                <a:srgbClr val="7030A0"/>
              </a:buClr>
              <a:buFont typeface="Wingdings" pitchFamily="2" charset="2"/>
              <a:buChar char="n"/>
            </a:pPr>
            <a:r>
              <a:rPr lang="en-US" altLang="zh-TW" dirty="0"/>
              <a:t>Design implementation</a:t>
            </a:r>
          </a:p>
          <a:p>
            <a:pPr marL="342900" indent="-342900">
              <a:lnSpc>
                <a:spcPct val="200000"/>
              </a:lnSpc>
              <a:spcBef>
                <a:spcPts val="0"/>
              </a:spcBef>
              <a:buClr>
                <a:srgbClr val="7030A0"/>
              </a:buClr>
              <a:buFont typeface="Wingdings" pitchFamily="2" charset="2"/>
              <a:buChar char="n"/>
            </a:pPr>
            <a:r>
              <a:rPr lang="en-US" altLang="zh-TW" dirty="0"/>
              <a:t>Test results</a:t>
            </a:r>
          </a:p>
          <a:p>
            <a:pPr marL="342900" indent="-342900">
              <a:lnSpc>
                <a:spcPct val="200000"/>
              </a:lnSpc>
              <a:spcBef>
                <a:spcPts val="0"/>
              </a:spcBef>
              <a:buClr>
                <a:srgbClr val="7030A0"/>
              </a:buClr>
              <a:buFont typeface="Wingdings" pitchFamily="2" charset="2"/>
              <a:buChar char="n"/>
            </a:pPr>
            <a:r>
              <a:rPr lang="en-US" altLang="zh-CN" dirty="0"/>
              <a:t>Conclusion</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
        <p:nvSpPr>
          <p:cNvPr id="5" name="Text Placeholder 4"/>
          <p:cNvSpPr>
            <a:spLocks noGrp="1"/>
          </p:cNvSpPr>
          <p:nvPr>
            <p:ph type="body" sz="quarter" idx="10"/>
          </p:nvPr>
        </p:nvSpPr>
        <p:spPr/>
        <p:txBody>
          <a:bodyPr/>
          <a:lstStyle/>
          <a:p>
            <a:pPr marL="342900" indent="-342900">
              <a:lnSpc>
                <a:spcPct val="200000"/>
              </a:lnSpc>
              <a:spcBef>
                <a:spcPts val="0"/>
              </a:spcBef>
              <a:buClr>
                <a:srgbClr val="7030A0"/>
              </a:buClr>
              <a:buFont typeface="Wingdings" pitchFamily="2" charset="2"/>
              <a:buChar char=""/>
            </a:pPr>
            <a:r>
              <a:rPr lang="en-US" altLang="zh-TW" dirty="0"/>
              <a:t>Motivation and objectives</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Design implementation</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Test results</a:t>
            </a:r>
          </a:p>
          <a:p>
            <a:pPr marL="342900" indent="-342900">
              <a:lnSpc>
                <a:spcPct val="200000"/>
              </a:lnSpc>
              <a:spcBef>
                <a:spcPts val="0"/>
              </a:spcBef>
              <a:buClr>
                <a:srgbClr val="7030A0"/>
              </a:buClr>
              <a:buFont typeface="Wingdings" pitchFamily="2" charset="2"/>
              <a:buChar char="n"/>
            </a:pPr>
            <a:r>
              <a:rPr lang="en-US" altLang="zh-CN" dirty="0">
                <a:solidFill>
                  <a:schemeClr val="bg1">
                    <a:lumMod val="65000"/>
                  </a:schemeClr>
                </a:solidFill>
              </a:rPr>
              <a:t>Conclusion</a:t>
            </a:r>
          </a:p>
        </p:txBody>
      </p:sp>
    </p:spTree>
    <p:extLst>
      <p:ext uri="{BB962C8B-B14F-4D97-AF65-F5344CB8AC3E}">
        <p14:creationId xmlns:p14="http://schemas.microsoft.com/office/powerpoint/2010/main" val="224914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Motivation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62378" y="2207975"/>
            <a:ext cx="4611194" cy="3333710"/>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3735" y="3438117"/>
            <a:ext cx="2480369" cy="163422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46511" y="1463725"/>
            <a:ext cx="2261746" cy="1488500"/>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93708" y="1439276"/>
            <a:ext cx="2359727" cy="1537398"/>
          </a:xfrm>
          <a:prstGeom prst="rect">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28417" y="3056037"/>
            <a:ext cx="2490886" cy="1637585"/>
          </a:xfrm>
          <a:prstGeom prst="rect">
            <a:avLst/>
          </a:prstGeom>
        </p:spPr>
      </p:pic>
      <p:sp>
        <p:nvSpPr>
          <p:cNvPr id="13" name="TextBox 12"/>
          <p:cNvSpPr txBox="1"/>
          <p:nvPr/>
        </p:nvSpPr>
        <p:spPr>
          <a:xfrm>
            <a:off x="344962" y="5621048"/>
            <a:ext cx="10446025" cy="369332"/>
          </a:xfrm>
          <a:prstGeom prst="rect">
            <a:avLst/>
          </a:prstGeom>
          <a:noFill/>
        </p:spPr>
        <p:txBody>
          <a:bodyPr wrap="square" rtlCol="0">
            <a:spAutoFit/>
          </a:bodyPr>
          <a:lstStyle/>
          <a:p>
            <a:r>
              <a:rPr lang="en-US" dirty="0"/>
              <a:t>NIST, “Dry Scotch Pine Tree Fire”, source: https://www.youtube.com/watch?v=fsaLCdC3iWw</a:t>
            </a:r>
          </a:p>
        </p:txBody>
      </p:sp>
      <p:sp>
        <p:nvSpPr>
          <p:cNvPr id="14" name="TextBox 13"/>
          <p:cNvSpPr txBox="1"/>
          <p:nvPr/>
        </p:nvSpPr>
        <p:spPr>
          <a:xfrm>
            <a:off x="609609" y="6030930"/>
            <a:ext cx="10250175" cy="461665"/>
          </a:xfrm>
          <a:prstGeom prst="rect">
            <a:avLst/>
          </a:prstGeom>
          <a:noFill/>
        </p:spPr>
        <p:txBody>
          <a:bodyPr wrap="square" rtlCol="0">
            <a:spAutoFit/>
          </a:bodyPr>
          <a:lstStyle/>
          <a:p>
            <a:pPr marL="285750" indent="-285750">
              <a:buFont typeface="Symbol" panose="05050102010706020507" pitchFamily="18" charset="2"/>
              <a:buChar char="Þ"/>
            </a:pPr>
            <a:r>
              <a:rPr lang="en-US" sz="2400" dirty="0">
                <a:solidFill>
                  <a:srgbClr val="FF0000"/>
                </a:solidFill>
              </a:rPr>
              <a:t>Quick methods to identify and extinguish fire saving lives and properties</a:t>
            </a:r>
          </a:p>
        </p:txBody>
      </p:sp>
      <p:sp>
        <p:nvSpPr>
          <p:cNvPr id="3" name="TextBox 2"/>
          <p:cNvSpPr txBox="1"/>
          <p:nvPr/>
        </p:nvSpPr>
        <p:spPr>
          <a:xfrm>
            <a:off x="9053435" y="1991200"/>
            <a:ext cx="1313180" cy="369332"/>
          </a:xfrm>
          <a:prstGeom prst="rect">
            <a:avLst/>
          </a:prstGeom>
          <a:noFill/>
        </p:spPr>
        <p:txBody>
          <a:bodyPr wrap="none" rtlCol="0">
            <a:spAutoFit/>
          </a:bodyPr>
          <a:lstStyle/>
          <a:p>
            <a:r>
              <a:rPr lang="en-US" sz="1800" b="1" dirty="0"/>
              <a:t>8 seconds</a:t>
            </a:r>
          </a:p>
        </p:txBody>
      </p:sp>
      <p:sp>
        <p:nvSpPr>
          <p:cNvPr id="11" name="TextBox 10"/>
          <p:cNvSpPr txBox="1"/>
          <p:nvPr/>
        </p:nvSpPr>
        <p:spPr>
          <a:xfrm>
            <a:off x="10519303" y="3744863"/>
            <a:ext cx="1441420" cy="369332"/>
          </a:xfrm>
          <a:prstGeom prst="rect">
            <a:avLst/>
          </a:prstGeom>
          <a:noFill/>
        </p:spPr>
        <p:txBody>
          <a:bodyPr wrap="none" rtlCol="0">
            <a:spAutoFit/>
          </a:bodyPr>
          <a:lstStyle/>
          <a:p>
            <a:r>
              <a:rPr lang="en-US" b="1" dirty="0"/>
              <a:t>16</a:t>
            </a:r>
            <a:r>
              <a:rPr lang="en-US" sz="1800" b="1" dirty="0"/>
              <a:t> seconds</a:t>
            </a:r>
          </a:p>
        </p:txBody>
      </p:sp>
      <p:sp>
        <p:nvSpPr>
          <p:cNvPr id="12" name="TextBox 11"/>
          <p:cNvSpPr txBox="1"/>
          <p:nvPr/>
        </p:nvSpPr>
        <p:spPr>
          <a:xfrm>
            <a:off x="831111" y="2952225"/>
            <a:ext cx="1313180" cy="369332"/>
          </a:xfrm>
          <a:prstGeom prst="rect">
            <a:avLst/>
          </a:prstGeom>
          <a:noFill/>
        </p:spPr>
        <p:txBody>
          <a:bodyPr wrap="none" rtlCol="0">
            <a:spAutoFit/>
          </a:bodyPr>
          <a:lstStyle/>
          <a:p>
            <a:r>
              <a:rPr lang="en-US" b="1" dirty="0"/>
              <a:t>4</a:t>
            </a:r>
            <a:r>
              <a:rPr lang="en-US" sz="1800" b="1" dirty="0"/>
              <a:t> seconds</a:t>
            </a:r>
          </a:p>
        </p:txBody>
      </p:sp>
      <p:sp>
        <p:nvSpPr>
          <p:cNvPr id="15" name="TextBox 14"/>
          <p:cNvSpPr txBox="1"/>
          <p:nvPr/>
        </p:nvSpPr>
        <p:spPr>
          <a:xfrm>
            <a:off x="733565" y="5080666"/>
            <a:ext cx="1184940" cy="369332"/>
          </a:xfrm>
          <a:prstGeom prst="rect">
            <a:avLst/>
          </a:prstGeom>
          <a:noFill/>
        </p:spPr>
        <p:txBody>
          <a:bodyPr wrap="none" rtlCol="0">
            <a:spAutoFit/>
          </a:bodyPr>
          <a:lstStyle/>
          <a:p>
            <a:r>
              <a:rPr lang="en-US" b="1" dirty="0"/>
              <a:t>1 </a:t>
            </a:r>
            <a:r>
              <a:rPr lang="en-US" sz="1800" b="1" dirty="0"/>
              <a:t>second</a:t>
            </a:r>
          </a:p>
        </p:txBody>
      </p:sp>
    </p:spTree>
    <p:extLst>
      <p:ext uri="{BB962C8B-B14F-4D97-AF65-F5344CB8AC3E}">
        <p14:creationId xmlns:p14="http://schemas.microsoft.com/office/powerpoint/2010/main" val="244648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Motivation (cont.)</a:t>
            </a:r>
            <a:endParaRPr lang="en-US" dirty="0"/>
          </a:p>
        </p:txBody>
      </p:sp>
      <p:pic>
        <p:nvPicPr>
          <p:cNvPr id="9" name="Picture 2" descr="https://www.onskyinc.com/wp-content/uploads/2018/11/smoke-sensor.png">
            <a:extLst>
              <a:ext uri="{FF2B5EF4-FFF2-40B4-BE49-F238E27FC236}">
                <a16:creationId xmlns:a16="http://schemas.microsoft.com/office/drawing/2014/main" id="{8F331949-9F6A-4530-8AA3-5591890D4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85" y="3050932"/>
            <a:ext cx="1166179" cy="1123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C7A28AB3-7729-4F99-A814-E379133D4EA4}"/>
              </a:ext>
            </a:extLst>
          </p:cNvPr>
          <p:cNvSpPr txBox="1">
            <a:spLocks/>
          </p:cNvSpPr>
          <p:nvPr/>
        </p:nvSpPr>
        <p:spPr>
          <a:xfrm>
            <a:off x="2083693" y="3090335"/>
            <a:ext cx="2890833" cy="1222629"/>
          </a:xfrm>
          <a:prstGeom prst="rect">
            <a:avLst/>
          </a:prstGeom>
        </p:spPr>
        <p:txBody>
          <a:bodyPr vert="horz" lIns="91440" tIns="45720" rIns="91440" bIns="45720" rtlCol="0">
            <a:no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sz="1800" dirty="0"/>
              <a:t>Smoke sensor:</a:t>
            </a:r>
          </a:p>
          <a:p>
            <a:pPr marL="342900" indent="-342900">
              <a:lnSpc>
                <a:spcPct val="150000"/>
              </a:lnSpc>
              <a:spcBef>
                <a:spcPts val="0"/>
              </a:spcBef>
              <a:buClr>
                <a:srgbClr val="7030A0"/>
              </a:buClr>
              <a:buFont typeface="Arial" pitchFamily="34" charset="0"/>
              <a:buChar char="•"/>
            </a:pPr>
            <a:r>
              <a:rPr lang="en-US" altLang="zh-TW" sz="1800" dirty="0"/>
              <a:t>Slow detection</a:t>
            </a:r>
          </a:p>
          <a:p>
            <a:pPr marL="342900" indent="-342900">
              <a:lnSpc>
                <a:spcPct val="150000"/>
              </a:lnSpc>
              <a:spcBef>
                <a:spcPts val="0"/>
              </a:spcBef>
              <a:buClr>
                <a:srgbClr val="7030A0"/>
              </a:buClr>
              <a:buFont typeface="Arial" pitchFamily="34" charset="0"/>
              <a:buChar char="•"/>
            </a:pPr>
            <a:r>
              <a:rPr lang="en-US" altLang="zh-TW" sz="1800" dirty="0"/>
              <a:t>No location of flame</a:t>
            </a:r>
          </a:p>
        </p:txBody>
      </p:sp>
      <p:grpSp>
        <p:nvGrpSpPr>
          <p:cNvPr id="11" name="Group 10">
            <a:extLst>
              <a:ext uri="{FF2B5EF4-FFF2-40B4-BE49-F238E27FC236}">
                <a16:creationId xmlns:a16="http://schemas.microsoft.com/office/drawing/2014/main" id="{C24C48E7-0BEB-47AB-A22F-252648950E97}"/>
              </a:ext>
            </a:extLst>
          </p:cNvPr>
          <p:cNvGrpSpPr/>
          <p:nvPr/>
        </p:nvGrpSpPr>
        <p:grpSpPr>
          <a:xfrm>
            <a:off x="609609" y="4027224"/>
            <a:ext cx="4166328" cy="2071456"/>
            <a:chOff x="773081" y="2563704"/>
            <a:chExt cx="5055880" cy="2608353"/>
          </a:xfrm>
        </p:grpSpPr>
        <p:pic>
          <p:nvPicPr>
            <p:cNvPr id="12" name="Picture 4" descr="https://productimages.withfloats.com/actual/5c2de45e8a991f0001dcf561.jpg">
              <a:extLst>
                <a:ext uri="{FF2B5EF4-FFF2-40B4-BE49-F238E27FC236}">
                  <a16:creationId xmlns:a16="http://schemas.microsoft.com/office/drawing/2014/main" id="{8902A8ED-8FD6-46C2-9A6E-71AD6FE95C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68"/>
            <a:stretch/>
          </p:blipFill>
          <p:spPr bwMode="auto">
            <a:xfrm>
              <a:off x="773081" y="2563704"/>
              <a:ext cx="1108663" cy="26083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2">
              <a:extLst>
                <a:ext uri="{FF2B5EF4-FFF2-40B4-BE49-F238E27FC236}">
                  <a16:creationId xmlns:a16="http://schemas.microsoft.com/office/drawing/2014/main" id="{8D8CA38B-F998-4894-9E6A-4BF05C2E8844}"/>
                </a:ext>
              </a:extLst>
            </p:cNvPr>
            <p:cNvSpPr txBox="1">
              <a:spLocks/>
            </p:cNvSpPr>
            <p:nvPr/>
          </p:nvSpPr>
          <p:spPr>
            <a:xfrm>
              <a:off x="2561896" y="2855288"/>
              <a:ext cx="3267065" cy="2229956"/>
            </a:xfrm>
            <a:prstGeom prst="rect">
              <a:avLst/>
            </a:prstGeom>
          </p:spPr>
          <p:txBody>
            <a:bodyPr vert="horz" lIns="91440" tIns="45720" rIns="91440" bIns="45720" rtlCol="0">
              <a:norm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sz="1800" dirty="0"/>
                <a:t>Wide water spray nozzle:</a:t>
              </a:r>
            </a:p>
            <a:p>
              <a:pPr marL="342900" indent="-342900">
                <a:lnSpc>
                  <a:spcPct val="150000"/>
                </a:lnSpc>
                <a:spcBef>
                  <a:spcPts val="0"/>
                </a:spcBef>
                <a:buClr>
                  <a:srgbClr val="7030A0"/>
                </a:buClr>
                <a:buFont typeface="Arial" panose="020B0604020202020204" pitchFamily="34" charset="0"/>
                <a:buChar char="•"/>
              </a:pPr>
              <a:r>
                <a:rPr lang="en-US" altLang="zh-TW" sz="1800" dirty="0"/>
                <a:t>Waste water</a:t>
              </a:r>
            </a:p>
            <a:p>
              <a:pPr marL="342900" indent="-342900">
                <a:lnSpc>
                  <a:spcPct val="150000"/>
                </a:lnSpc>
                <a:spcBef>
                  <a:spcPts val="0"/>
                </a:spcBef>
                <a:buClr>
                  <a:srgbClr val="7030A0"/>
                </a:buClr>
                <a:buFont typeface="Arial" panose="020B0604020202020204" pitchFamily="34" charset="0"/>
                <a:buChar char="•"/>
              </a:pPr>
              <a:r>
                <a:rPr lang="en-US" altLang="zh-TW" sz="1800" dirty="0"/>
                <a:t>Causing damage to other furniture</a:t>
              </a:r>
            </a:p>
          </p:txBody>
        </p:sp>
      </p:grpSp>
      <p:sp>
        <p:nvSpPr>
          <p:cNvPr id="18" name="Text Placeholder 2">
            <a:extLst>
              <a:ext uri="{FF2B5EF4-FFF2-40B4-BE49-F238E27FC236}">
                <a16:creationId xmlns:a16="http://schemas.microsoft.com/office/drawing/2014/main" id="{4B7FF295-ECDF-4214-859C-A75B7868BC64}"/>
              </a:ext>
            </a:extLst>
          </p:cNvPr>
          <p:cNvSpPr txBox="1">
            <a:spLocks/>
          </p:cNvSpPr>
          <p:nvPr/>
        </p:nvSpPr>
        <p:spPr>
          <a:xfrm>
            <a:off x="6252619" y="1715784"/>
            <a:ext cx="5472388" cy="4437331"/>
          </a:xfrm>
          <a:prstGeom prst="rect">
            <a:avLst/>
          </a:prstGeom>
        </p:spPr>
        <p:txBody>
          <a:bodyPr>
            <a:normAutofit/>
          </a:bodyPr>
          <a:lst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50000"/>
              </a:lnSpc>
              <a:spcBef>
                <a:spcPct val="0"/>
              </a:spcBef>
              <a:buClr>
                <a:srgbClr val="7030A0"/>
              </a:buClr>
              <a:buNone/>
            </a:pPr>
            <a:r>
              <a:rPr lang="en-US" altLang="zh-TW" sz="2800" b="1" dirty="0">
                <a:solidFill>
                  <a:schemeClr val="tx2"/>
                </a:solidFill>
                <a:latin typeface="+mj-lt"/>
                <a:ea typeface="+mj-ea"/>
                <a:cs typeface="+mj-cs"/>
              </a:rPr>
              <a:t>Industrial Smart firefighter</a:t>
            </a:r>
          </a:p>
          <a:p>
            <a:pPr marL="342900" indent="-342900" algn="just">
              <a:lnSpc>
                <a:spcPct val="150000"/>
              </a:lnSpc>
              <a:spcBef>
                <a:spcPts val="0"/>
              </a:spcBef>
              <a:buClr>
                <a:srgbClr val="7030A0"/>
              </a:buClr>
              <a:buFont typeface="Wingdings" pitchFamily="2" charset="2"/>
              <a:buChar char="n"/>
            </a:pPr>
            <a:r>
              <a:rPr lang="en-US" altLang="zh-CN" dirty="0"/>
              <a:t>Quick and accurate detection of flame location</a:t>
            </a:r>
          </a:p>
          <a:p>
            <a:pPr marL="342900" indent="-342900" algn="just">
              <a:lnSpc>
                <a:spcPct val="150000"/>
              </a:lnSpc>
              <a:spcBef>
                <a:spcPts val="0"/>
              </a:spcBef>
              <a:buClr>
                <a:srgbClr val="7030A0"/>
              </a:buClr>
              <a:buFont typeface="Wingdings" pitchFamily="2" charset="2"/>
              <a:buChar char="n"/>
            </a:pPr>
            <a:r>
              <a:rPr lang="en-US" altLang="zh-CN" dirty="0"/>
              <a:t>Spraying water flow to the fire correctly, while keeping other areas dry</a:t>
            </a:r>
          </a:p>
          <a:p>
            <a:pPr marL="342900" indent="-342900" algn="just">
              <a:lnSpc>
                <a:spcPct val="150000"/>
              </a:lnSpc>
              <a:spcBef>
                <a:spcPts val="0"/>
              </a:spcBef>
              <a:buClr>
                <a:srgbClr val="7030A0"/>
              </a:buClr>
              <a:buFont typeface="Wingdings" pitchFamily="2" charset="2"/>
              <a:buChar char="n"/>
            </a:pPr>
            <a:r>
              <a:rPr lang="en-US" altLang="zh-TW" dirty="0"/>
              <a:t>Mobility</a:t>
            </a:r>
          </a:p>
          <a:p>
            <a:pPr marL="342900" indent="-342900" algn="just">
              <a:lnSpc>
                <a:spcPct val="150000"/>
              </a:lnSpc>
              <a:spcBef>
                <a:spcPts val="0"/>
              </a:spcBef>
              <a:buClr>
                <a:srgbClr val="7030A0"/>
              </a:buClr>
              <a:buFont typeface="Wingdings" pitchFamily="2" charset="2"/>
              <a:buChar char="n"/>
            </a:pPr>
            <a:r>
              <a:rPr lang="en-US" altLang="zh-TW" dirty="0">
                <a:solidFill>
                  <a:srgbClr val="FF0000"/>
                </a:solidFill>
              </a:rPr>
              <a:t>Expensive</a:t>
            </a:r>
          </a:p>
        </p:txBody>
      </p:sp>
      <p:sp>
        <p:nvSpPr>
          <p:cNvPr id="19" name="Arrow: Right 12">
            <a:extLst>
              <a:ext uri="{FF2B5EF4-FFF2-40B4-BE49-F238E27FC236}">
                <a16:creationId xmlns:a16="http://schemas.microsoft.com/office/drawing/2014/main" id="{A689B5AE-7B72-471B-B82B-56D6A0FBDD63}"/>
              </a:ext>
            </a:extLst>
          </p:cNvPr>
          <p:cNvSpPr/>
          <p:nvPr/>
        </p:nvSpPr>
        <p:spPr>
          <a:xfrm>
            <a:off x="5471223" y="3849900"/>
            <a:ext cx="636067" cy="35959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20" name="Group 19">
            <a:extLst>
              <a:ext uri="{FF2B5EF4-FFF2-40B4-BE49-F238E27FC236}">
                <a16:creationId xmlns:a16="http://schemas.microsoft.com/office/drawing/2014/main" id="{5649837E-A332-4DC2-8D3D-0BFE4C7A3985}"/>
              </a:ext>
            </a:extLst>
          </p:cNvPr>
          <p:cNvGrpSpPr/>
          <p:nvPr/>
        </p:nvGrpSpPr>
        <p:grpSpPr>
          <a:xfrm>
            <a:off x="609609" y="1898251"/>
            <a:ext cx="4087003" cy="1287532"/>
            <a:chOff x="773081" y="4858617"/>
            <a:chExt cx="4959619" cy="1621245"/>
          </a:xfrm>
        </p:grpSpPr>
        <p:pic>
          <p:nvPicPr>
            <p:cNvPr id="21" name="Picture 20">
              <a:extLst>
                <a:ext uri="{FF2B5EF4-FFF2-40B4-BE49-F238E27FC236}">
                  <a16:creationId xmlns:a16="http://schemas.microsoft.com/office/drawing/2014/main" id="{4FD0698E-F82F-4B35-B8E4-1B493D405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081" y="5114586"/>
              <a:ext cx="1272801" cy="1272801"/>
            </a:xfrm>
            <a:prstGeom prst="rect">
              <a:avLst/>
            </a:prstGeom>
          </p:spPr>
        </p:pic>
        <p:sp>
          <p:nvSpPr>
            <p:cNvPr id="22" name="TextBox 21">
              <a:extLst>
                <a:ext uri="{FF2B5EF4-FFF2-40B4-BE49-F238E27FC236}">
                  <a16:creationId xmlns:a16="http://schemas.microsoft.com/office/drawing/2014/main" id="{6C371010-703D-480A-9141-AB1A95FA8E88}"/>
                </a:ext>
              </a:extLst>
            </p:cNvPr>
            <p:cNvSpPr txBox="1"/>
            <p:nvPr/>
          </p:nvSpPr>
          <p:spPr>
            <a:xfrm>
              <a:off x="2658157" y="4858617"/>
              <a:ext cx="3074543" cy="1621245"/>
            </a:xfrm>
            <a:prstGeom prst="rect">
              <a:avLst/>
            </a:prstGeom>
            <a:noFill/>
          </p:spPr>
          <p:txBody>
            <a:bodyPr wrap="square" rtlCol="0">
              <a:spAutoFit/>
            </a:bodyPr>
            <a:lstStyle/>
            <a:p>
              <a:pPr>
                <a:lnSpc>
                  <a:spcPct val="150000"/>
                </a:lnSpc>
                <a:buClr>
                  <a:schemeClr val="accent1"/>
                </a:buClr>
              </a:pPr>
              <a:r>
                <a:rPr lang="en-US" dirty="0">
                  <a:cs typeface="Times New Roman" pitchFamily="18" charset="0"/>
                </a:rPr>
                <a:t>Fire extinguisher</a:t>
              </a:r>
            </a:p>
            <a:p>
              <a:pPr marL="285750" indent="-285750">
                <a:lnSpc>
                  <a:spcPct val="150000"/>
                </a:lnSpc>
                <a:buClr>
                  <a:schemeClr val="accent1"/>
                </a:buClr>
                <a:buFont typeface="Arial" pitchFamily="34" charset="0"/>
                <a:buChar char="•"/>
              </a:pPr>
              <a:r>
                <a:rPr lang="en-US" dirty="0">
                  <a:cs typeface="Times New Roman" pitchFamily="18" charset="0"/>
                </a:rPr>
                <a:t>Heavy</a:t>
              </a:r>
            </a:p>
            <a:p>
              <a:pPr marL="285750" indent="-285750">
                <a:lnSpc>
                  <a:spcPct val="150000"/>
                </a:lnSpc>
                <a:buClr>
                  <a:schemeClr val="accent1"/>
                </a:buClr>
                <a:buFont typeface="Arial" pitchFamily="34" charset="0"/>
                <a:buChar char="•"/>
              </a:pPr>
              <a:r>
                <a:rPr lang="en-US" dirty="0">
                  <a:cs typeface="Times New Roman" pitchFamily="18" charset="0"/>
                </a:rPr>
                <a:t>Limited visibility</a:t>
              </a:r>
            </a:p>
          </p:txBody>
        </p:sp>
      </p:grpSp>
      <p:sp>
        <p:nvSpPr>
          <p:cNvPr id="23" name="Right Brace 22">
            <a:extLst>
              <a:ext uri="{FF2B5EF4-FFF2-40B4-BE49-F238E27FC236}">
                <a16:creationId xmlns:a16="http://schemas.microsoft.com/office/drawing/2014/main" id="{B9A83EA1-C578-4E76-A801-DD1B29760B2B}"/>
              </a:ext>
            </a:extLst>
          </p:cNvPr>
          <p:cNvSpPr/>
          <p:nvPr/>
        </p:nvSpPr>
        <p:spPr>
          <a:xfrm>
            <a:off x="4974526" y="2149917"/>
            <a:ext cx="496697" cy="3735979"/>
          </a:xfrm>
          <a:prstGeom prst="rightBrace">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538585" y="1510301"/>
            <a:ext cx="4435941" cy="461665"/>
          </a:xfrm>
          <a:prstGeom prst="rect">
            <a:avLst/>
          </a:prstGeom>
          <a:noFill/>
        </p:spPr>
        <p:txBody>
          <a:bodyPr wrap="square" rtlCol="0">
            <a:spAutoFit/>
          </a:bodyPr>
          <a:lstStyle/>
          <a:p>
            <a:pPr algn="ctr"/>
            <a:r>
              <a:rPr lang="en-US" sz="2400" b="1" dirty="0"/>
              <a:t>Traditional methods</a:t>
            </a:r>
          </a:p>
        </p:txBody>
      </p:sp>
    </p:spTree>
    <p:extLst>
      <p:ext uri="{BB962C8B-B14F-4D97-AF65-F5344CB8AC3E}">
        <p14:creationId xmlns:p14="http://schemas.microsoft.com/office/powerpoint/2010/main" val="1723755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Our objective: low-cost smart fight fighter</a:t>
            </a:r>
            <a:endParaRPr lang="en-US" dirty="0"/>
          </a:p>
        </p:txBody>
      </p:sp>
      <p:sp>
        <p:nvSpPr>
          <p:cNvPr id="14" name="TextBox 13">
            <a:extLst>
              <a:ext uri="{FF2B5EF4-FFF2-40B4-BE49-F238E27FC236}">
                <a16:creationId xmlns:a16="http://schemas.microsoft.com/office/drawing/2014/main" id="{7BA1835A-ED81-43E4-BB19-60D7BAFDDFB3}"/>
              </a:ext>
            </a:extLst>
          </p:cNvPr>
          <p:cNvSpPr txBox="1"/>
          <p:nvPr/>
        </p:nvSpPr>
        <p:spPr>
          <a:xfrm>
            <a:off x="6965879" y="1844702"/>
            <a:ext cx="493357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Times New Roman" pitchFamily="18" charset="0"/>
                <a:cs typeface="Times New Roman" pitchFamily="18" charset="0"/>
              </a:rPr>
              <a:t>Autonomously detect and extinguish the fire</a:t>
            </a:r>
          </a:p>
        </p:txBody>
      </p:sp>
      <p:sp>
        <p:nvSpPr>
          <p:cNvPr id="16" name="Rectangle 15">
            <a:extLst>
              <a:ext uri="{FF2B5EF4-FFF2-40B4-BE49-F238E27FC236}">
                <a16:creationId xmlns:a16="http://schemas.microsoft.com/office/drawing/2014/main" id="{3E0F4811-4DE9-4160-93D6-E865A6C85A61}"/>
              </a:ext>
            </a:extLst>
          </p:cNvPr>
          <p:cNvSpPr/>
          <p:nvPr/>
        </p:nvSpPr>
        <p:spPr>
          <a:xfrm>
            <a:off x="6965879" y="2892732"/>
            <a:ext cx="493357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latin typeface="Times New Roman" pitchFamily="18" charset="0"/>
                <a:cs typeface="Times New Roman" pitchFamily="18" charset="0"/>
              </a:rPr>
              <a:t>Useful in certain types of incidents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where the environment will be very dangerous for the humans</a:t>
            </a:r>
          </a:p>
        </p:txBody>
      </p:sp>
      <p:cxnSp>
        <p:nvCxnSpPr>
          <p:cNvPr id="17" name="Straight Arrow Connector 16">
            <a:extLst>
              <a:ext uri="{FF2B5EF4-FFF2-40B4-BE49-F238E27FC236}">
                <a16:creationId xmlns:a16="http://schemas.microsoft.com/office/drawing/2014/main" id="{C5F98F82-0539-47ED-B841-9087CEF65020}"/>
              </a:ext>
            </a:extLst>
          </p:cNvPr>
          <p:cNvCxnSpPr>
            <a:cxnSpLocks/>
            <a:endCxn id="14" idx="1"/>
          </p:cNvCxnSpPr>
          <p:nvPr/>
        </p:nvCxnSpPr>
        <p:spPr>
          <a:xfrm flipV="1">
            <a:off x="6118313" y="2260201"/>
            <a:ext cx="847566" cy="11902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6DC88CE-4AF5-4F43-A918-5FEC547F1363}"/>
              </a:ext>
            </a:extLst>
          </p:cNvPr>
          <p:cNvCxnSpPr>
            <a:cxnSpLocks/>
            <a:endCxn id="16" idx="1"/>
          </p:cNvCxnSpPr>
          <p:nvPr/>
        </p:nvCxnSpPr>
        <p:spPr>
          <a:xfrm>
            <a:off x="6118313" y="3450453"/>
            <a:ext cx="847566" cy="424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9558471-8849-4780-8CA8-0561B27E3E25}"/>
              </a:ext>
            </a:extLst>
          </p:cNvPr>
          <p:cNvSpPr txBox="1"/>
          <p:nvPr/>
        </p:nvSpPr>
        <p:spPr>
          <a:xfrm>
            <a:off x="6965879" y="4346918"/>
            <a:ext cx="493357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Times New Roman" pitchFamily="18" charset="0"/>
                <a:cs typeface="Times New Roman" pitchFamily="18" charset="0"/>
              </a:rPr>
              <a:t>Warning of danger, usually a loud noise</a:t>
            </a:r>
          </a:p>
        </p:txBody>
      </p:sp>
      <p:cxnSp>
        <p:nvCxnSpPr>
          <p:cNvPr id="26" name="Straight Arrow Connector 25">
            <a:extLst>
              <a:ext uri="{FF2B5EF4-FFF2-40B4-BE49-F238E27FC236}">
                <a16:creationId xmlns:a16="http://schemas.microsoft.com/office/drawing/2014/main" id="{33E809F5-1B0D-46E0-B07C-40196F90FAEF}"/>
              </a:ext>
            </a:extLst>
          </p:cNvPr>
          <p:cNvCxnSpPr>
            <a:cxnSpLocks/>
            <a:endCxn id="25" idx="1"/>
          </p:cNvCxnSpPr>
          <p:nvPr/>
        </p:nvCxnSpPr>
        <p:spPr>
          <a:xfrm>
            <a:off x="6118313" y="3450453"/>
            <a:ext cx="847566" cy="13119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272DC298-0E40-4665-B2D8-2BDF60AE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8476" y="2997785"/>
            <a:ext cx="2769834" cy="2077377"/>
          </a:xfrm>
          <a:prstGeom prst="rect">
            <a:avLst/>
          </a:prstGeom>
          <a:ln w="12700">
            <a:solidFill>
              <a:schemeClr val="tx1"/>
            </a:solidFill>
          </a:ln>
        </p:spPr>
      </p:pic>
      <p:pic>
        <p:nvPicPr>
          <p:cNvPr id="32" name="Content Placeholder 13">
            <a:extLst>
              <a:ext uri="{FF2B5EF4-FFF2-40B4-BE49-F238E27FC236}">
                <a16:creationId xmlns:a16="http://schemas.microsoft.com/office/drawing/2014/main" id="{C2D805FF-7952-4BD7-BE79-FBB6CB5857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48476" y="1524115"/>
            <a:ext cx="2769837" cy="1463527"/>
          </a:xfrm>
          <a:prstGeom prst="rect">
            <a:avLst/>
          </a:prstGeom>
          <a:ln w="12700">
            <a:solidFill>
              <a:schemeClr val="tx1"/>
            </a:solidFill>
          </a:ln>
        </p:spPr>
      </p:pic>
      <p:sp>
        <p:nvSpPr>
          <p:cNvPr id="36" name="TextBox 35"/>
          <p:cNvSpPr txBox="1"/>
          <p:nvPr/>
        </p:nvSpPr>
        <p:spPr>
          <a:xfrm>
            <a:off x="247466" y="1593169"/>
            <a:ext cx="2724333" cy="1569660"/>
          </a:xfrm>
          <a:prstGeom prst="rect">
            <a:avLst/>
          </a:prstGeom>
          <a:noFill/>
        </p:spPr>
        <p:txBody>
          <a:bodyPr wrap="square" rtlCol="0">
            <a:spAutoFit/>
          </a:bodyPr>
          <a:lstStyle/>
          <a:p>
            <a:pPr marL="342900" indent="-342900">
              <a:buFont typeface="Symbol" panose="05050102010706020507" pitchFamily="18" charset="2"/>
              <a:buChar char="Þ"/>
            </a:pPr>
            <a:r>
              <a:rPr lang="en-US" sz="2400" dirty="0">
                <a:solidFill>
                  <a:srgbClr val="0070C0"/>
                </a:solidFill>
              </a:rPr>
              <a:t>Fire detection: </a:t>
            </a:r>
            <a:r>
              <a:rPr lang="en-US" sz="2400" b="1" dirty="0">
                <a:solidFill>
                  <a:srgbClr val="0070C0"/>
                </a:solidFill>
              </a:rPr>
              <a:t>Low-cost</a:t>
            </a:r>
            <a:r>
              <a:rPr lang="en-US" sz="2400" dirty="0">
                <a:solidFill>
                  <a:srgbClr val="0070C0"/>
                </a:solidFill>
              </a:rPr>
              <a:t> </a:t>
            </a:r>
            <a:r>
              <a:rPr lang="en-US" sz="2400" dirty="0" err="1">
                <a:solidFill>
                  <a:srgbClr val="0070C0"/>
                </a:solidFill>
              </a:rPr>
              <a:t>InfraRed</a:t>
            </a:r>
            <a:r>
              <a:rPr lang="en-US" sz="2400" dirty="0">
                <a:solidFill>
                  <a:srgbClr val="0070C0"/>
                </a:solidFill>
              </a:rPr>
              <a:t> Sensors</a:t>
            </a:r>
          </a:p>
        </p:txBody>
      </p:sp>
      <p:sp>
        <p:nvSpPr>
          <p:cNvPr id="38" name="TextBox 37"/>
          <p:cNvSpPr txBox="1"/>
          <p:nvPr/>
        </p:nvSpPr>
        <p:spPr>
          <a:xfrm>
            <a:off x="166296" y="3694525"/>
            <a:ext cx="3244482" cy="830997"/>
          </a:xfrm>
          <a:prstGeom prst="rect">
            <a:avLst/>
          </a:prstGeom>
          <a:noFill/>
        </p:spPr>
        <p:txBody>
          <a:bodyPr wrap="square" rtlCol="0">
            <a:spAutoFit/>
          </a:bodyPr>
          <a:lstStyle/>
          <a:p>
            <a:pPr marL="342900" indent="-342900">
              <a:buFont typeface="Symbol" panose="05050102010706020507" pitchFamily="18" charset="2"/>
              <a:buChar char="Þ"/>
            </a:pPr>
            <a:r>
              <a:rPr lang="en-US" sz="2400" dirty="0">
                <a:solidFill>
                  <a:srgbClr val="0070C0"/>
                </a:solidFill>
              </a:rPr>
              <a:t>3D-printed robot arms</a:t>
            </a:r>
          </a:p>
        </p:txBody>
      </p:sp>
      <p:sp>
        <p:nvSpPr>
          <p:cNvPr id="39" name="TextBox 38"/>
          <p:cNvSpPr txBox="1"/>
          <p:nvPr/>
        </p:nvSpPr>
        <p:spPr>
          <a:xfrm>
            <a:off x="166296" y="4826626"/>
            <a:ext cx="3244482" cy="1200329"/>
          </a:xfrm>
          <a:prstGeom prst="rect">
            <a:avLst/>
          </a:prstGeom>
          <a:noFill/>
        </p:spPr>
        <p:txBody>
          <a:bodyPr wrap="square" rtlCol="0">
            <a:spAutoFit/>
          </a:bodyPr>
          <a:lstStyle/>
          <a:p>
            <a:pPr marL="342900" indent="-342900">
              <a:buFont typeface="Symbol" panose="05050102010706020507" pitchFamily="18" charset="2"/>
              <a:buChar char="Þ"/>
            </a:pPr>
            <a:r>
              <a:rPr lang="en-US" sz="2400" dirty="0">
                <a:solidFill>
                  <a:srgbClr val="0070C0"/>
                </a:solidFill>
              </a:rPr>
              <a:t>ARC EM Starter kit-based algorithms &amp; controls</a:t>
            </a:r>
          </a:p>
        </p:txBody>
      </p:sp>
      <p:pic>
        <p:nvPicPr>
          <p:cNvPr id="40" name="Picture 6" descr="Káº¿t quáº£ hÃ¬nh áº£nh cho arc em starter kit">
            <a:extLst>
              <a:ext uri="{FF2B5EF4-FFF2-40B4-BE49-F238E27FC236}">
                <a16:creationId xmlns:a16="http://schemas.microsoft.com/office/drawing/2014/main" id="{E53F7786-D692-4BD6-AC6F-86D52AB599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3000" r="98667">
                        <a14:foregroundMark x1="10000" y1="47000" x2="8333" y2="50667"/>
                        <a14:foregroundMark x1="3333" y1="49333" x2="8667" y2="52667"/>
                        <a14:foregroundMark x1="52667" y1="80667" x2="46667" y2="81333"/>
                        <a14:foregroundMark x1="40000" y1="77667" x2="45667" y2="80667"/>
                        <a14:foregroundMark x1="31667" y1="71667" x2="43667" y2="80667"/>
                        <a14:foregroundMark x1="91000" y1="45667" x2="96000" y2="45000"/>
                        <a14:foregroundMark x1="97667" y1="45000" x2="98667" y2="44333"/>
                        <a14:backgroundMark x1="92333" y1="61333" x2="81667" y2="83667"/>
                      </a14:backgroundRemoval>
                    </a14:imgEffect>
                  </a14:imgLayer>
                </a14:imgProps>
              </a:ext>
              <a:ext uri="{28A0092B-C50C-407E-A947-70E740481C1C}">
                <a14:useLocalDpi xmlns:a14="http://schemas.microsoft.com/office/drawing/2010/main"/>
              </a:ext>
            </a:extLst>
          </a:blip>
          <a:srcRect/>
          <a:stretch>
            <a:fillRect/>
          </a:stretch>
        </p:blipFill>
        <p:spPr bwMode="auto">
          <a:xfrm>
            <a:off x="3424895" y="4762416"/>
            <a:ext cx="2269633" cy="22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83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
        <p:nvSpPr>
          <p:cNvPr id="5" name="Text Placeholder 4"/>
          <p:cNvSpPr>
            <a:spLocks noGrp="1"/>
          </p:cNvSpPr>
          <p:nvPr>
            <p:ph type="body" sz="quarter" idx="10"/>
          </p:nvPr>
        </p:nvSpPr>
        <p:spPr/>
        <p:txBody>
          <a:bodyPr/>
          <a:lstStyle/>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Motivation and objectives</a:t>
            </a:r>
          </a:p>
          <a:p>
            <a:pPr marL="342900" indent="-342900">
              <a:lnSpc>
                <a:spcPct val="200000"/>
              </a:lnSpc>
              <a:spcBef>
                <a:spcPts val="0"/>
              </a:spcBef>
              <a:buClr>
                <a:srgbClr val="7030A0"/>
              </a:buClr>
              <a:buFont typeface="Wingdings" pitchFamily="2" charset="2"/>
              <a:buChar char=""/>
            </a:pPr>
            <a:r>
              <a:rPr lang="en-US" altLang="zh-TW" dirty="0"/>
              <a:t>Design implementation</a:t>
            </a:r>
          </a:p>
          <a:p>
            <a:pPr marL="342900" indent="-342900">
              <a:lnSpc>
                <a:spcPct val="200000"/>
              </a:lnSpc>
              <a:spcBef>
                <a:spcPts val="0"/>
              </a:spcBef>
              <a:buClr>
                <a:srgbClr val="7030A0"/>
              </a:buClr>
              <a:buFont typeface="Wingdings" pitchFamily="2" charset="2"/>
              <a:buChar char="n"/>
            </a:pPr>
            <a:r>
              <a:rPr lang="en-US" altLang="zh-TW" dirty="0">
                <a:solidFill>
                  <a:schemeClr val="bg1">
                    <a:lumMod val="65000"/>
                  </a:schemeClr>
                </a:solidFill>
              </a:rPr>
              <a:t>Test results</a:t>
            </a:r>
          </a:p>
          <a:p>
            <a:pPr marL="342900" indent="-342900">
              <a:lnSpc>
                <a:spcPct val="200000"/>
              </a:lnSpc>
              <a:spcBef>
                <a:spcPts val="0"/>
              </a:spcBef>
              <a:buClr>
                <a:srgbClr val="7030A0"/>
              </a:buClr>
              <a:buFont typeface="Wingdings" pitchFamily="2" charset="2"/>
              <a:buChar char="n"/>
            </a:pPr>
            <a:r>
              <a:rPr lang="en-US" altLang="zh-CN" dirty="0">
                <a:solidFill>
                  <a:schemeClr val="bg1">
                    <a:lumMod val="65000"/>
                  </a:schemeClr>
                </a:solidFill>
              </a:rPr>
              <a:t>Conclusion</a:t>
            </a:r>
          </a:p>
        </p:txBody>
      </p:sp>
    </p:spTree>
    <p:extLst>
      <p:ext uri="{BB962C8B-B14F-4D97-AF65-F5344CB8AC3E}">
        <p14:creationId xmlns:p14="http://schemas.microsoft.com/office/powerpoint/2010/main" val="86333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Processing flow</a:t>
            </a:r>
            <a:endParaRPr lang="en-US" dirty="0"/>
          </a:p>
        </p:txBody>
      </p:sp>
      <p:pic>
        <p:nvPicPr>
          <p:cNvPr id="3" name="Picture 2"/>
          <p:cNvPicPr>
            <a:picLocks noChangeAspect="1"/>
          </p:cNvPicPr>
          <p:nvPr/>
        </p:nvPicPr>
        <p:blipFill>
          <a:blip r:embed="rId2"/>
          <a:stretch>
            <a:fillRect/>
          </a:stretch>
        </p:blipFill>
        <p:spPr>
          <a:xfrm>
            <a:off x="1836829" y="1468704"/>
            <a:ext cx="9750474" cy="4514653"/>
          </a:xfrm>
          <a:prstGeom prst="rect">
            <a:avLst/>
          </a:prstGeom>
        </p:spPr>
      </p:pic>
    </p:spTree>
    <p:extLst>
      <p:ext uri="{BB962C8B-B14F-4D97-AF65-F5344CB8AC3E}">
        <p14:creationId xmlns:p14="http://schemas.microsoft.com/office/powerpoint/2010/main" val="364739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79.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1582</TotalTime>
  <Words>503</Words>
  <Application>Microsoft Office PowerPoint</Application>
  <PresentationFormat>Widescreen</PresentationFormat>
  <Paragraphs>121</Paragraphs>
  <Slides>19</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微软雅黑</vt:lpstr>
      <vt:lpstr>Arial</vt:lpstr>
      <vt:lpstr>Calibri</vt:lpstr>
      <vt:lpstr>Cambria Math</vt:lpstr>
      <vt:lpstr>Symbol</vt:lpstr>
      <vt:lpstr>Times New Roman</vt:lpstr>
      <vt:lpstr>Wingdings</vt:lpstr>
      <vt:lpstr>Default Theme</vt:lpstr>
      <vt:lpstr>PowerPoint Presentation</vt:lpstr>
      <vt:lpstr>SMART FIREFIGHTER</vt:lpstr>
      <vt:lpstr>Agenda</vt:lpstr>
      <vt:lpstr>Agenda</vt:lpstr>
      <vt:lpstr>Motivation</vt:lpstr>
      <vt:lpstr>Motivation (cont.)</vt:lpstr>
      <vt:lpstr>Our objective: low-cost smart fight fighter</vt:lpstr>
      <vt:lpstr>Agenda</vt:lpstr>
      <vt:lpstr>Processing flow</vt:lpstr>
      <vt:lpstr>System components</vt:lpstr>
      <vt:lpstr>Flame Detection</vt:lpstr>
      <vt:lpstr>3D-printed robot hand for spraying water</vt:lpstr>
      <vt:lpstr>ARC EM Starter Kit connections</vt:lpstr>
      <vt:lpstr>Agenda</vt:lpstr>
      <vt:lpstr>Demonstration setup</vt:lpstr>
      <vt:lpstr>Candle flame visualization using a single sensor</vt:lpstr>
      <vt:lpstr>Agenda</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Chloe Tsai</dc:creator>
  <cp:lastModifiedBy>Ninh Dang</cp:lastModifiedBy>
  <cp:revision>125</cp:revision>
  <dcterms:created xsi:type="dcterms:W3CDTF">2019-01-25T03:03:34Z</dcterms:created>
  <dcterms:modified xsi:type="dcterms:W3CDTF">2019-08-22T19:13:29Z</dcterms:modified>
</cp:coreProperties>
</file>